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9" r:id="rId4"/>
    <p:sldId id="261" r:id="rId5"/>
    <p:sldId id="262"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734"/>
    <a:srgbClr val="006600"/>
    <a:srgbClr val="14473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5" autoAdjust="0"/>
  </p:normalViewPr>
  <p:slideViewPr>
    <p:cSldViewPr>
      <p:cViewPr varScale="1">
        <p:scale>
          <a:sx n="107" d="100"/>
          <a:sy n="107" d="100"/>
        </p:scale>
        <p:origin x="17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93BAA6-153D-488A-AD20-0BBAFF51CEF0}" type="datetimeFigureOut">
              <a:rPr lang="en-US" smtClean="0"/>
              <a:t>6/30/2020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F207C6-1D4B-494E-B01C-90A736CFDCC7}" type="slidenum">
              <a:rPr lang="en-US" smtClean="0"/>
              <a:t>‹#›</a:t>
            </a:fld>
            <a:endParaRPr lang="en-US"/>
          </a:p>
        </p:txBody>
      </p:sp>
    </p:spTree>
    <p:extLst>
      <p:ext uri="{BB962C8B-B14F-4D97-AF65-F5344CB8AC3E}">
        <p14:creationId xmlns:p14="http://schemas.microsoft.com/office/powerpoint/2010/main" val="320563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Community</a:t>
            </a:r>
            <a:r>
              <a:rPr lang="en-US" baseline="0" dirty="0"/>
              <a:t> First Health Plans Cultural Competency Training  2020.  Thank you for joining us.  Lets begin</a:t>
            </a:r>
            <a:endParaRPr lang="en-US" dirty="0"/>
          </a:p>
          <a:p>
            <a:endParaRPr lang="en-US" dirty="0"/>
          </a:p>
        </p:txBody>
      </p:sp>
      <p:sp>
        <p:nvSpPr>
          <p:cNvPr id="4" name="Slide Number Placeholder 3"/>
          <p:cNvSpPr>
            <a:spLocks noGrp="1"/>
          </p:cNvSpPr>
          <p:nvPr>
            <p:ph type="sldNum" sz="quarter" idx="10"/>
          </p:nvPr>
        </p:nvSpPr>
        <p:spPr/>
        <p:txBody>
          <a:bodyPr/>
          <a:lstStyle/>
          <a:p>
            <a:fld id="{22F207C6-1D4B-494E-B01C-90A736CFDCC7}" type="slidenum">
              <a:rPr lang="en-US" smtClean="0"/>
              <a:t>1</a:t>
            </a:fld>
            <a:endParaRPr lang="en-US"/>
          </a:p>
        </p:txBody>
      </p:sp>
    </p:spTree>
    <p:extLst>
      <p:ext uri="{BB962C8B-B14F-4D97-AF65-F5344CB8AC3E}">
        <p14:creationId xmlns:p14="http://schemas.microsoft.com/office/powerpoint/2010/main" val="54883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does it mean when we hear cultural competency?  This is - </a:t>
            </a:r>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2</a:t>
            </a:fld>
            <a:endParaRPr lang="en-US"/>
          </a:p>
        </p:txBody>
      </p:sp>
    </p:spTree>
    <p:extLst>
      <p:ext uri="{BB962C8B-B14F-4D97-AF65-F5344CB8AC3E}">
        <p14:creationId xmlns:p14="http://schemas.microsoft.com/office/powerpoint/2010/main" val="402120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What does that mean to</a:t>
            </a:r>
            <a:r>
              <a:rPr lang="en-US" sz="1200" b="0" baseline="0" dirty="0"/>
              <a:t> us as staff?  Here are some examples.  </a:t>
            </a:r>
          </a:p>
          <a:p>
            <a:endParaRPr lang="en-US" sz="1200" b="0" baseline="0" dirty="0"/>
          </a:p>
          <a:p>
            <a:r>
              <a:rPr lang="en-US" sz="1200" b="0" baseline="0" dirty="0"/>
              <a:t>Make sure the practice or office providing the services have written policies and procedures on non discrimination and how to respond to individual complaints.  Also make sure they are posted for members and ensure your staff are aware where they can locate those policies and procedures. </a:t>
            </a:r>
          </a:p>
          <a:p>
            <a:endParaRPr lang="en-US" sz="1200" b="0" baseline="0" dirty="0"/>
          </a:p>
          <a:p>
            <a:r>
              <a:rPr lang="en-US" sz="1200" b="0" baseline="0" dirty="0"/>
              <a:t>Make sure that all services the office provides are accessible to all the patients.  Don’t provide certain services to certain patients.</a:t>
            </a:r>
          </a:p>
          <a:p>
            <a:endParaRPr lang="en-US" sz="1200" b="0" baseline="0" dirty="0"/>
          </a:p>
          <a:p>
            <a:r>
              <a:rPr lang="en-US" sz="1200" b="0" baseline="0" dirty="0"/>
              <a:t> Make reasonable modification to your practice in a fundamental alteration, this means no alteration </a:t>
            </a:r>
            <a:r>
              <a:rPr lang="en-US" sz="1200" b="0" dirty="0"/>
              <a:t>so significant that it alters the essential nature of the goods, and services.  </a:t>
            </a:r>
          </a:p>
          <a:p>
            <a:endParaRPr lang="en-US" sz="1200" b="0" dirty="0"/>
          </a:p>
          <a:p>
            <a:r>
              <a:rPr lang="en-US" sz="1200" b="0" dirty="0"/>
              <a:t>Provide services in the most integrated setting, create a setting that enables individuals  in care with disabilities to interact with non-disabled persons to the fullest extent possible</a:t>
            </a:r>
          </a:p>
          <a:p>
            <a:endParaRPr lang="en-US" sz="1200" b="0" dirty="0"/>
          </a:p>
          <a:p>
            <a:r>
              <a:rPr lang="en-US" sz="1200" b="0" dirty="0"/>
              <a:t>Provide auxiliary aids and services to patients with disabilities, these are services, items, and or equipment that assist in effective communication between a person who has a hearing, vision or speech disability and a person who may not, aids such as an interpreter or visual aids. </a:t>
            </a:r>
          </a:p>
          <a:p>
            <a:endParaRPr lang="en-US" dirty="0"/>
          </a:p>
          <a:p>
            <a:r>
              <a:rPr lang="en-US" sz="1200" b="0" dirty="0"/>
              <a:t>You</a:t>
            </a:r>
            <a:r>
              <a:rPr lang="en-US" sz="1200" b="0" baseline="0" dirty="0"/>
              <a:t> want to identify individuals who need technical assistance, for example </a:t>
            </a:r>
            <a:r>
              <a:rPr lang="en-US" sz="1200" b="0" dirty="0"/>
              <a:t>If</a:t>
            </a:r>
            <a:r>
              <a:rPr lang="en-US" sz="1200" b="0" baseline="0" dirty="0"/>
              <a:t> you see someone who is not familiar with the new offices iPads that are used to check in, the individual might not be familiar with the equipment or the software.</a:t>
            </a:r>
          </a:p>
          <a:p>
            <a:endParaRPr lang="en-US" sz="1200" b="0" baseline="0" dirty="0"/>
          </a:p>
          <a:p>
            <a:r>
              <a:rPr lang="en-US" sz="1200" b="0" dirty="0"/>
              <a:t>Ensure effective communication with persons who are (LEP)  or have disabilities.  LEP -  Limited English proficiency is a term used to describe individuals who do not speak English as their primary language and who have a limited ability to read, speak, or write.</a:t>
            </a:r>
          </a:p>
          <a:p>
            <a:endParaRPr lang="en-US" sz="1200" b="0" dirty="0"/>
          </a:p>
          <a:p>
            <a:r>
              <a:rPr lang="en-US" sz="1200" b="0" dirty="0"/>
              <a:t>Use gender-neutral language in eligibility area.  Make sure the language used avoids bias towards a particular sex or social gender.</a:t>
            </a:r>
            <a:endParaRPr lang="en-US" dirty="0"/>
          </a:p>
          <a:p>
            <a:endParaRPr lang="en-US" dirty="0"/>
          </a:p>
          <a:p>
            <a:r>
              <a:rPr lang="en-US" sz="1200" b="0" dirty="0"/>
              <a:t>Include a non-discrimination policy in program materials, this can be part of your policy and procedures.</a:t>
            </a:r>
          </a:p>
          <a:p>
            <a:endParaRPr lang="en-US" sz="1200" b="0" dirty="0"/>
          </a:p>
          <a:p>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3</a:t>
            </a:fld>
            <a:endParaRPr lang="en-US"/>
          </a:p>
        </p:txBody>
      </p:sp>
    </p:spTree>
    <p:extLst>
      <p:ext uri="{BB962C8B-B14F-4D97-AF65-F5344CB8AC3E}">
        <p14:creationId xmlns:p14="http://schemas.microsoft.com/office/powerpoint/2010/main" val="318531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Conduct out reach and recruitments in a manner that is accessible to all persons regardless of gender.  If your office has recruiting or community outreach services or events, ensure it is  conducted in a manner that is accessible to all persons regardless to gender, religion and so on.</a:t>
            </a:r>
          </a:p>
          <a:p>
            <a:endParaRPr lang="en-US" sz="1200" b="0" dirty="0"/>
          </a:p>
          <a:p>
            <a:r>
              <a:rPr lang="en-US" sz="1200" b="0" dirty="0"/>
              <a:t>Let the person see your lips as you speak.  Always look at the person to whom you are speaking with, sometimes its harder to hear when you are looking down or turned away.</a:t>
            </a:r>
          </a:p>
          <a:p>
            <a:endParaRPr lang="en-US" sz="1200" b="0" dirty="0"/>
          </a:p>
          <a:p>
            <a:r>
              <a:rPr lang="en-US" sz="1200" b="0" dirty="0"/>
              <a:t>Be careful with your pronunciation</a:t>
            </a:r>
          </a:p>
          <a:p>
            <a:endParaRPr lang="en-US" sz="1200" b="0" dirty="0"/>
          </a:p>
          <a:p>
            <a:r>
              <a:rPr lang="en-US" sz="1200" b="0" dirty="0"/>
              <a:t>And you always want to project a friendly demeanor, remember the patient might be just as nervous to be in the your office and presenting your smile could  help them feel more at ease.</a:t>
            </a:r>
          </a:p>
          <a:p>
            <a:endParaRPr lang="en-US" sz="1200" b="0" dirty="0"/>
          </a:p>
          <a:p>
            <a:r>
              <a:rPr lang="en-US" sz="1200" dirty="0"/>
              <a:t>You always</a:t>
            </a:r>
            <a:r>
              <a:rPr lang="en-US" sz="1200" baseline="0" dirty="0"/>
              <a:t> want to stick to the main point.  Don’t go off course when trying to explain information</a:t>
            </a:r>
          </a:p>
          <a:p>
            <a:endParaRPr lang="en-US" sz="1200" baseline="0" dirty="0"/>
          </a:p>
          <a:p>
            <a:r>
              <a:rPr lang="en-US" sz="1200" baseline="0" dirty="0"/>
              <a:t>Be aware of your assumptions, don’t assume that every patient that comes in your office knows how to check in or where they are going.  Instead of asking questions to get the information, you may jump to conclusions. </a:t>
            </a:r>
          </a:p>
          <a:p>
            <a:endParaRPr lang="en-US" sz="1200" baseline="0" dirty="0"/>
          </a:p>
          <a:p>
            <a:r>
              <a:rPr lang="en-US" sz="1200" baseline="0" dirty="0"/>
              <a:t>Don’t rush the person, there may be a line at your desk,  or your day is fully booked, but being thorough and patient with the member may impact the decision to come back or refer to others.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You may have to emphasize or repeat key words</a:t>
            </a:r>
          </a:p>
          <a:p>
            <a:endParaRPr lang="en-US" sz="1200" baseline="0" dirty="0"/>
          </a:p>
          <a:p>
            <a:r>
              <a:rPr lang="en-US" sz="1200" baseline="0" dirty="0"/>
              <a:t>Control your vocabulary, and avoid using jargon, slang or difficult words, make sure you understand your audience.  </a:t>
            </a:r>
          </a:p>
          <a:p>
            <a:endParaRPr lang="en-US" dirty="0"/>
          </a:p>
          <a:p>
            <a:r>
              <a:rPr lang="en-US" sz="1200" baseline="0" dirty="0"/>
              <a:t>Always listen carefully, don’t chat with a peer at the same time a patient is speaking with you, face to face contact is key</a:t>
            </a:r>
          </a:p>
          <a:p>
            <a:endParaRPr lang="en-US" sz="1200" baseline="0" dirty="0"/>
          </a:p>
          <a:p>
            <a:r>
              <a:rPr lang="en-US" sz="1200" baseline="0" dirty="0"/>
              <a:t>Make your statement in a variety of ways to increase the change of getting the thought across, it may be necessary to do this because patients English might not be as good as someone else.</a:t>
            </a:r>
          </a:p>
          <a:p>
            <a:endParaRPr lang="en-US" sz="1200" baseline="0" dirty="0"/>
          </a:p>
          <a:p>
            <a:r>
              <a:rPr lang="en-US" sz="1200" baseline="0" dirty="0"/>
              <a:t>Write down key information for the patient that they can refer to later, maybe the office number or their next appointment so they have something to take home with them if needed.</a:t>
            </a:r>
          </a:p>
          <a:p>
            <a:endParaRPr lang="en-US" dirty="0"/>
          </a:p>
          <a:p>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4</a:t>
            </a:fld>
            <a:endParaRPr lang="en-US"/>
          </a:p>
        </p:txBody>
      </p:sp>
    </p:spTree>
    <p:extLst>
      <p:ext uri="{BB962C8B-B14F-4D97-AF65-F5344CB8AC3E}">
        <p14:creationId xmlns:p14="http://schemas.microsoft.com/office/powerpoint/2010/main" val="274431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First Health Plans would like to thank you for joining us today and listening to the Cultural Competency training.  There are many other types of training for this subject that you can get online if needed.  Please take a few minutes and click on link below or you can request a sign in sheet from us.  Please have all the attendees complete the sign in sheet.    </a:t>
            </a:r>
          </a:p>
          <a:p>
            <a:endParaRPr lang="en-US" baseline="0" dirty="0"/>
          </a:p>
          <a:p>
            <a:r>
              <a:rPr lang="en-US" baseline="0" dirty="0"/>
              <a:t>Once completed you can fax to us at 210-358-6199, Attn: Network Management or you can scan and email to us at NMCFHP@CFHP.com.</a:t>
            </a:r>
            <a:endParaRPr lang="en-US" dirty="0"/>
          </a:p>
          <a:p>
            <a:endParaRPr lang="en-US" dirty="0"/>
          </a:p>
        </p:txBody>
      </p:sp>
      <p:sp>
        <p:nvSpPr>
          <p:cNvPr id="4" name="Slide Number Placeholder 3"/>
          <p:cNvSpPr>
            <a:spLocks noGrp="1"/>
          </p:cNvSpPr>
          <p:nvPr>
            <p:ph type="sldNum" sz="quarter" idx="5"/>
          </p:nvPr>
        </p:nvSpPr>
        <p:spPr/>
        <p:txBody>
          <a:bodyPr/>
          <a:lstStyle/>
          <a:p>
            <a:fld id="{22F207C6-1D4B-494E-B01C-90A736CFDCC7}" type="slidenum">
              <a:rPr lang="en-US" smtClean="0"/>
              <a:t>5</a:t>
            </a:fld>
            <a:endParaRPr lang="en-US"/>
          </a:p>
        </p:txBody>
      </p:sp>
    </p:spTree>
    <p:extLst>
      <p:ext uri="{BB962C8B-B14F-4D97-AF65-F5344CB8AC3E}">
        <p14:creationId xmlns:p14="http://schemas.microsoft.com/office/powerpoint/2010/main" val="100138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2" name="Picture 4" descr="C:\Users\rb1605\Desktop\title pa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825" b="14825"/>
          <a:stretch/>
        </p:blipFill>
        <p:spPr bwMode="auto">
          <a:xfrm>
            <a:off x="0" y="1"/>
            <a:ext cx="9144001" cy="514615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1295400" y="2819400"/>
            <a:ext cx="6553200" cy="17526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500" b="1" baseline="0">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a:t>
            </a:r>
          </a:p>
          <a:p>
            <a:r>
              <a:rPr lang="en-US" dirty="0"/>
              <a:t>(CENTURY GOTHIC, 35, WHITE)</a:t>
            </a:r>
          </a:p>
        </p:txBody>
      </p:sp>
      <p:pic>
        <p:nvPicPr>
          <p:cNvPr id="1026" name="Picture 2" descr="C:\Users\rb1605\Desktop\Logos\Logo_No Men\Color\Color_wo m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2700" y="5562600"/>
            <a:ext cx="4038600" cy="63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sz="3600" b="1" baseline="0">
                <a:solidFill>
                  <a:srgbClr val="144734"/>
                </a:solidFill>
                <a:latin typeface="Century Gothic" panose="020B0502020202020204" pitchFamily="34" charset="0"/>
              </a:defRPr>
            </a:lvl1pPr>
          </a:lstStyle>
          <a:p>
            <a:r>
              <a:rPr lang="en-US" dirty="0"/>
              <a:t>Title – (Century Gothic, 36pt,Green)</a:t>
            </a:r>
          </a:p>
        </p:txBody>
      </p:sp>
      <p:sp>
        <p:nvSpPr>
          <p:cNvPr id="3" name="Content Placeholder 2"/>
          <p:cNvSpPr>
            <a:spLocks noGrp="1"/>
          </p:cNvSpPr>
          <p:nvPr>
            <p:ph idx="1" hasCustomPrompt="1"/>
          </p:nvPr>
        </p:nvSpPr>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Copy – (Century Gothic, 24, Black)</a:t>
            </a:r>
          </a:p>
        </p:txBody>
      </p:sp>
      <p:pic>
        <p:nvPicPr>
          <p:cNvPr id="7" name="Picture 2" descr="C:\Users\rb1605\Desktop\Logos\Logo_No Men\White\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3273" y="6363560"/>
            <a:ext cx="1828800" cy="303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4632E095-03A4-4C32-B515-B7D222BA50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0340" y="6308725"/>
            <a:ext cx="2156460" cy="337685"/>
          </a:xfrm>
          <a:prstGeom prst="rect">
            <a:avLst/>
          </a:prstGeom>
        </p:spPr>
      </p:pic>
    </p:spTree>
    <p:extLst>
      <p:ext uri="{BB962C8B-B14F-4D97-AF65-F5344CB8AC3E}">
        <p14:creationId xmlns:p14="http://schemas.microsoft.com/office/powerpoint/2010/main" val="3172800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26" name="Picture 2" descr="C:\Users\rb1605\Documents\PROJECTS DONE\2019\JAN\CFHP Powerpoint Template\Footer Picture_textur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1362075"/>
          </a:xfrm>
        </p:spPr>
        <p:txBody>
          <a:bodyPr anchor="t"/>
          <a:lstStyle>
            <a:lvl1pPr marL="0" marR="0" indent="0" algn="ctr" defTabSz="914400" rtl="0" eaLnBrk="1" fontAlgn="auto" latinLnBrk="0" hangingPunct="1">
              <a:lnSpc>
                <a:spcPct val="100000"/>
              </a:lnSpc>
              <a:spcBef>
                <a:spcPct val="0"/>
              </a:spcBef>
              <a:spcAft>
                <a:spcPts val="0"/>
              </a:spcAft>
              <a:buClrTx/>
              <a:buSzTx/>
              <a:buFontTx/>
              <a:buNone/>
              <a:tabLst/>
              <a:defRPr sz="4000" b="1" cap="all" baseline="0">
                <a:solidFill>
                  <a:srgbClr val="144734"/>
                </a:solidFill>
                <a:latin typeface="Century Gothic" panose="020B0502020202020204" pitchFamily="34" charset="0"/>
              </a:defRPr>
            </a:lvl1pPr>
          </a:lstStyle>
          <a:p>
            <a:r>
              <a:rPr lang="en-US" dirty="0"/>
              <a:t>Title</a:t>
            </a:r>
            <a:br>
              <a:rPr lang="en-US" dirty="0"/>
            </a:br>
            <a:r>
              <a:rPr lang="en-US" dirty="0"/>
              <a:t>(Century Gothic, 35, Green)</a:t>
            </a:r>
            <a:br>
              <a:rPr lang="en-US" dirty="0"/>
            </a:br>
            <a:endParaRPr lang="en-US" dirty="0"/>
          </a:p>
        </p:txBody>
      </p:sp>
      <p:pic>
        <p:nvPicPr>
          <p:cNvPr id="7" name="Picture 2" descr="C:\Users\rb1605\Documents\PROJECTS DONE\2019\JAN\CFHP Powerpoint Template\Footer Picture_textur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6667"/>
          <a:stretch/>
        </p:blipFill>
        <p:spPr bwMode="auto">
          <a:xfrm>
            <a:off x="0" y="0"/>
            <a:ext cx="9144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b1605\Desktop\Logos\Logo_No Men\White\Whit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23273" y="6363560"/>
            <a:ext cx="1828800" cy="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1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525CEA-3B67-4148-99B5-A896F2E30F73}"/>
              </a:ext>
            </a:extLst>
          </p:cNvPr>
          <p:cNvSpPr>
            <a:spLocks noGrp="1"/>
          </p:cNvSpPr>
          <p:nvPr>
            <p:ph type="title" hasCustomPrompt="1"/>
          </p:nvPr>
        </p:nvSpPr>
        <p:spPr>
          <a:xfrm>
            <a:off x="457200" y="274638"/>
            <a:ext cx="8229600" cy="1143000"/>
          </a:xfrm>
        </p:spPr>
        <p:txBody>
          <a:bodyPr>
            <a:noAutofit/>
          </a:bodyPr>
          <a:lstStyle>
            <a:lvl1pPr algn="l">
              <a:defRPr sz="3600" b="1" baseline="0">
                <a:solidFill>
                  <a:srgbClr val="144734"/>
                </a:solidFill>
                <a:latin typeface="Century Gothic" panose="020B0502020202020204" pitchFamily="34" charset="0"/>
              </a:defRPr>
            </a:lvl1pPr>
          </a:lstStyle>
          <a:p>
            <a:r>
              <a:rPr lang="en-US" dirty="0"/>
              <a:t>Title – (Century Gothic, 36pt,Green)</a:t>
            </a:r>
          </a:p>
        </p:txBody>
      </p:sp>
      <p:sp>
        <p:nvSpPr>
          <p:cNvPr id="7" name="Content Placeholder 2">
            <a:extLst>
              <a:ext uri="{FF2B5EF4-FFF2-40B4-BE49-F238E27FC236}">
                <a16:creationId xmlns:a16="http://schemas.microsoft.com/office/drawing/2014/main" id="{8751660A-AF3D-477A-BE8B-5CB80631E972}"/>
              </a:ext>
            </a:extLst>
          </p:cNvPr>
          <p:cNvSpPr>
            <a:spLocks noGrp="1"/>
          </p:cNvSpPr>
          <p:nvPr>
            <p:ph idx="1" hasCustomPrompt="1"/>
          </p:nvPr>
        </p:nvSpPr>
        <p:spPr>
          <a:xfrm>
            <a:off x="457200" y="1600200"/>
            <a:ext cx="8229600" cy="4525963"/>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Copy – (Century Gothic, 24, Black)</a:t>
            </a:r>
          </a:p>
        </p:txBody>
      </p:sp>
    </p:spTree>
    <p:extLst>
      <p:ext uri="{BB962C8B-B14F-4D97-AF65-F5344CB8AC3E}">
        <p14:creationId xmlns:p14="http://schemas.microsoft.com/office/powerpoint/2010/main" val="793588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4A1F2-D632-453D-8619-00C3A025FC6B}" type="datetimeFigureOut">
              <a:rPr lang="en-US" smtClean="0"/>
              <a:t>6/30/2020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DE383-62EA-45F2-95C3-F700F22D9828}" type="slidenum">
              <a:rPr lang="en-US" smtClean="0"/>
              <a:t>‹#›</a:t>
            </a:fld>
            <a:endParaRPr lang="en-US"/>
          </a:p>
        </p:txBody>
      </p:sp>
    </p:spTree>
    <p:extLst>
      <p:ext uri="{BB962C8B-B14F-4D97-AF65-F5344CB8AC3E}">
        <p14:creationId xmlns:p14="http://schemas.microsoft.com/office/powerpoint/2010/main" val="269181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990600"/>
            <a:ext cx="6400800" cy="3657600"/>
          </a:xfrm>
        </p:spPr>
        <p:txBody>
          <a:bodyPr>
            <a:noAutofit/>
          </a:bodyPr>
          <a:lstStyle/>
          <a:p>
            <a:pPr>
              <a:spcBef>
                <a:spcPts val="1200"/>
              </a:spcBef>
            </a:pPr>
            <a:r>
              <a:rPr lang="en-US" sz="4400" dirty="0">
                <a:latin typeface="Arial Black" panose="020B0A04020102020204" pitchFamily="34" charset="0"/>
              </a:rPr>
              <a:t>CULTURAL </a:t>
            </a:r>
          </a:p>
          <a:p>
            <a:pPr>
              <a:spcBef>
                <a:spcPts val="1200"/>
              </a:spcBef>
            </a:pPr>
            <a:r>
              <a:rPr lang="en-US" sz="4400" dirty="0">
                <a:latin typeface="Arial Black" panose="020B0A04020102020204" pitchFamily="34" charset="0"/>
              </a:rPr>
              <a:t>COMPETENCY</a:t>
            </a:r>
          </a:p>
          <a:p>
            <a:pPr>
              <a:spcBef>
                <a:spcPts val="1200"/>
              </a:spcBef>
            </a:pPr>
            <a:r>
              <a:rPr lang="en-US" sz="4400" dirty="0">
                <a:latin typeface="Arial Black" panose="020B0A04020102020204" pitchFamily="34" charset="0"/>
              </a:rPr>
              <a:t>TRAINING</a:t>
            </a:r>
          </a:p>
          <a:p>
            <a:pPr>
              <a:spcBef>
                <a:spcPts val="1200"/>
              </a:spcBef>
            </a:pPr>
            <a:r>
              <a:rPr lang="en-US" sz="4000" dirty="0">
                <a:latin typeface="Arial Black" panose="020B0A04020102020204" pitchFamily="34" charset="0"/>
              </a:rPr>
              <a:t>2020</a:t>
            </a:r>
          </a:p>
        </p:txBody>
      </p:sp>
    </p:spTree>
    <p:extLst>
      <p:ext uri="{BB962C8B-B14F-4D97-AF65-F5344CB8AC3E}">
        <p14:creationId xmlns:p14="http://schemas.microsoft.com/office/powerpoint/2010/main" val="119838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3657600" cy="1143000"/>
          </a:xfrm>
        </p:spPr>
        <p:txBody>
          <a:bodyPr/>
          <a:lstStyle/>
          <a:p>
            <a:r>
              <a:rPr lang="en-US" sz="4000" dirty="0">
                <a:solidFill>
                  <a:srgbClr val="124734"/>
                </a:solidFill>
                <a:latin typeface="Arial Black" panose="020B0A04020102020204" pitchFamily="34" charset="0"/>
              </a:rPr>
              <a:t>Cultural Competency</a:t>
            </a:r>
          </a:p>
        </p:txBody>
      </p:sp>
      <p:sp>
        <p:nvSpPr>
          <p:cNvPr id="3" name="Content Placeholder 2"/>
          <p:cNvSpPr>
            <a:spLocks noGrp="1"/>
          </p:cNvSpPr>
          <p:nvPr>
            <p:ph idx="1"/>
          </p:nvPr>
        </p:nvSpPr>
        <p:spPr>
          <a:xfrm>
            <a:off x="5029200" y="1600200"/>
            <a:ext cx="3657600" cy="4525963"/>
          </a:xfrm>
        </p:spPr>
        <p:txBody>
          <a:bodyPr>
            <a:normAutofit/>
          </a:bodyPr>
          <a:lstStyle/>
          <a:p>
            <a:pPr>
              <a:spcBef>
                <a:spcPts val="1200"/>
              </a:spcBef>
            </a:pPr>
            <a:r>
              <a:rPr lang="en-US" sz="2000" dirty="0">
                <a:latin typeface="Arial" panose="020B0604020202020204" pitchFamily="34" charset="0"/>
                <a:cs typeface="Arial" panose="020B0604020202020204" pitchFamily="34" charset="0"/>
              </a:rPr>
              <a:t>The ability of individuals and systems to provide services effective to people of various cultures, races, ethnic backgrounds, and religions in a manner that recognizes the values, affirms and respects the worth of the patients and individuals in your office. </a:t>
            </a:r>
          </a:p>
          <a:p>
            <a:pPr>
              <a:spcBef>
                <a:spcPts val="1200"/>
              </a:spcBef>
            </a:pPr>
            <a:r>
              <a:rPr lang="en-US" sz="2000" dirty="0">
                <a:latin typeface="Arial" panose="020B0604020202020204" pitchFamily="34" charset="0"/>
                <a:cs typeface="Arial" panose="020B0604020202020204" pitchFamily="34" charset="0"/>
              </a:rPr>
              <a:t>It also protects and preserves their dignity.  </a:t>
            </a:r>
          </a:p>
        </p:txBody>
      </p:sp>
      <p:pic>
        <p:nvPicPr>
          <p:cNvPr id="4" name="Picture 2">
            <a:extLst>
              <a:ext uri="{FF2B5EF4-FFF2-40B4-BE49-F238E27FC236}">
                <a16:creationId xmlns:a16="http://schemas.microsoft.com/office/drawing/2014/main" id="{4C3A979E-71BF-4397-86EB-2D29843D0A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2" y="0"/>
            <a:ext cx="4571736" cy="6858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6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ED25-C157-47A0-A501-F2E791791910}"/>
              </a:ext>
            </a:extLst>
          </p:cNvPr>
          <p:cNvSpPr>
            <a:spLocks noGrp="1"/>
          </p:cNvSpPr>
          <p:nvPr>
            <p:ph type="title"/>
          </p:nvPr>
        </p:nvSpPr>
        <p:spPr/>
        <p:txBody>
          <a:bodyPr/>
          <a:lstStyle/>
          <a:p>
            <a:r>
              <a:rPr lang="en-US" sz="4000" dirty="0">
                <a:solidFill>
                  <a:srgbClr val="124734"/>
                </a:solidFill>
                <a:latin typeface="Arial Black" panose="020B0A04020102020204" pitchFamily="34" charset="0"/>
              </a:rPr>
              <a:t>Strategies</a:t>
            </a:r>
            <a:endParaRPr lang="en-US" sz="4000" dirty="0">
              <a:solidFill>
                <a:srgbClr val="124734"/>
              </a:solidFill>
            </a:endParaRPr>
          </a:p>
        </p:txBody>
      </p:sp>
      <p:sp>
        <p:nvSpPr>
          <p:cNvPr id="3" name="Content Placeholder 2">
            <a:extLst>
              <a:ext uri="{FF2B5EF4-FFF2-40B4-BE49-F238E27FC236}">
                <a16:creationId xmlns:a16="http://schemas.microsoft.com/office/drawing/2014/main" id="{6839A614-313F-4F78-9485-2AFCFAF96B08}"/>
              </a:ext>
            </a:extLst>
          </p:cNvPr>
          <p:cNvSpPr>
            <a:spLocks noGrp="1"/>
          </p:cNvSpPr>
          <p:nvPr>
            <p:ph idx="1"/>
          </p:nvPr>
        </p:nvSpPr>
        <p:spPr>
          <a:xfrm>
            <a:off x="228600" y="1600198"/>
            <a:ext cx="4343400" cy="4983163"/>
          </a:xfrm>
        </p:spPr>
        <p:txBody>
          <a:bodyPr>
            <a:noAutofit/>
          </a:bodyPr>
          <a:lstStyle/>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Maintain written policies and procedures on ensuring non-discrimination and responding to individual complaints. Have them posted for individuals. </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Make sure that services the office provides are accessible to all patients.</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Make reasonable modifications to your practice unless it would result in a fundamental alteration.</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Provide services in the most integrated setting.</a:t>
            </a:r>
          </a:p>
        </p:txBody>
      </p:sp>
      <p:sp>
        <p:nvSpPr>
          <p:cNvPr id="4" name="Rectangle 3">
            <a:extLst>
              <a:ext uri="{FF2B5EF4-FFF2-40B4-BE49-F238E27FC236}">
                <a16:creationId xmlns:a16="http://schemas.microsoft.com/office/drawing/2014/main" id="{9BDDB1C5-C275-4F21-9631-21D314357E1D}"/>
              </a:ext>
            </a:extLst>
          </p:cNvPr>
          <p:cNvSpPr/>
          <p:nvPr/>
        </p:nvSpPr>
        <p:spPr>
          <a:xfrm>
            <a:off x="4800600" y="1600199"/>
            <a:ext cx="4191000" cy="4739759"/>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Provide auxiliary aids and services to patients with disabilities.</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Identify individuals who need technical assistance.</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Ensure effective communication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 persons who are LEP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have disabilities. </a:t>
            </a:r>
            <a:br>
              <a:rPr lang="en-US"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*Notify LEP persons in the service area of the right language assistance free of charge.</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Use gender-neutral language in eligibility area.</a:t>
            </a:r>
          </a:p>
          <a:p>
            <a:pPr marL="285750" indent="-28575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Include a nondiscrimination policy in program materials.</a:t>
            </a:r>
          </a:p>
          <a:p>
            <a:pPr marL="285750" indent="-28575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E9973220-7223-4A40-AC32-ABAE32AF4019}"/>
              </a:ext>
            </a:extLst>
          </p:cNvPr>
          <p:cNvPicPr>
            <a:picLocks noChangeAspect="1"/>
          </p:cNvPicPr>
          <p:nvPr/>
        </p:nvPicPr>
        <p:blipFill rotWithShape="1">
          <a:blip r:embed="rId3">
            <a:extLst>
              <a:ext uri="{28A0092B-C50C-407E-A947-70E740481C1C}">
                <a14:useLocalDpi xmlns:a14="http://schemas.microsoft.com/office/drawing/2010/main" val="0"/>
              </a:ext>
            </a:extLst>
          </a:blip>
          <a:srcRect l="2222" t="10702" r="2222" b="19123"/>
          <a:stretch/>
        </p:blipFill>
        <p:spPr>
          <a:xfrm>
            <a:off x="4267200" y="76200"/>
            <a:ext cx="4876800" cy="1417674"/>
          </a:xfrm>
          <a:prstGeom prst="rect">
            <a:avLst/>
          </a:prstGeom>
        </p:spPr>
      </p:pic>
    </p:spTree>
    <p:extLst>
      <p:ext uri="{BB962C8B-B14F-4D97-AF65-F5344CB8AC3E}">
        <p14:creationId xmlns:p14="http://schemas.microsoft.com/office/powerpoint/2010/main" val="40256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F4033-8875-4A17-964A-81AA91B84E97}"/>
              </a:ext>
            </a:extLst>
          </p:cNvPr>
          <p:cNvSpPr>
            <a:spLocks noGrp="1"/>
          </p:cNvSpPr>
          <p:nvPr>
            <p:ph idx="1"/>
          </p:nvPr>
        </p:nvSpPr>
        <p:spPr>
          <a:xfrm>
            <a:off x="228600" y="1600200"/>
            <a:ext cx="4343400" cy="5105400"/>
          </a:xfrm>
        </p:spPr>
        <p:txBody>
          <a:bodyPr>
            <a:noAutofit/>
          </a:bodyPr>
          <a:lstStyle/>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Conduct outreach and recruitments in a manner that is accessible to all persons regardless of gender.</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Let the person see your lips as you speak.</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Be careful with your pronunciation.</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Always project a friendly demeanor/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attitude. Speak clearly, but not loudly. </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Stick to the main point.</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Be aware of your assumptions.</a:t>
            </a:r>
          </a:p>
          <a:p>
            <a:pPr marL="285750" indent="-285750">
              <a:lnSpc>
                <a:spcPct val="120000"/>
              </a:lnSpc>
              <a:spcBef>
                <a:spcPts val="1200"/>
              </a:spcBef>
              <a:buFont typeface="Arial" panose="020B0604020202020204" pitchFamily="34" charset="0"/>
              <a:buChar char="•"/>
            </a:pPr>
            <a:r>
              <a:rPr lang="en-US" sz="1800" dirty="0">
                <a:latin typeface="Arial" panose="020B0604020202020204" pitchFamily="34" charset="0"/>
                <a:cs typeface="Arial" panose="020B0604020202020204" pitchFamily="34" charset="0"/>
              </a:rPr>
              <a:t>Don’t rush the person.</a:t>
            </a:r>
          </a:p>
        </p:txBody>
      </p:sp>
      <p:sp>
        <p:nvSpPr>
          <p:cNvPr id="6" name="Title 1">
            <a:extLst>
              <a:ext uri="{FF2B5EF4-FFF2-40B4-BE49-F238E27FC236}">
                <a16:creationId xmlns:a16="http://schemas.microsoft.com/office/drawing/2014/main" id="{C0CA2BEC-BB4F-4998-9870-81C05B38BC68}"/>
              </a:ext>
            </a:extLst>
          </p:cNvPr>
          <p:cNvSpPr>
            <a:spLocks noGrp="1"/>
          </p:cNvSpPr>
          <p:nvPr>
            <p:ph type="title"/>
          </p:nvPr>
        </p:nvSpPr>
        <p:spPr>
          <a:xfrm>
            <a:off x="457200" y="274638"/>
            <a:ext cx="8229600" cy="1143000"/>
          </a:xfrm>
        </p:spPr>
        <p:txBody>
          <a:bodyPr/>
          <a:lstStyle/>
          <a:p>
            <a:r>
              <a:rPr lang="en-US" sz="4000" dirty="0">
                <a:solidFill>
                  <a:srgbClr val="124734"/>
                </a:solidFill>
                <a:latin typeface="Arial Black" panose="020B0A04020102020204" pitchFamily="34" charset="0"/>
              </a:rPr>
              <a:t>Strategies</a:t>
            </a:r>
            <a:endParaRPr lang="en-US" sz="4000" dirty="0">
              <a:solidFill>
                <a:srgbClr val="124734"/>
              </a:solidFill>
            </a:endParaRPr>
          </a:p>
        </p:txBody>
      </p:sp>
      <p:sp>
        <p:nvSpPr>
          <p:cNvPr id="7" name="Content Placeholder 2">
            <a:extLst>
              <a:ext uri="{FF2B5EF4-FFF2-40B4-BE49-F238E27FC236}">
                <a16:creationId xmlns:a16="http://schemas.microsoft.com/office/drawing/2014/main" id="{A0AFFBDD-2358-4970-83ED-45F8EBDA45AE}"/>
              </a:ext>
            </a:extLst>
          </p:cNvPr>
          <p:cNvSpPr txBox="1">
            <a:spLocks/>
          </p:cNvSpPr>
          <p:nvPr/>
        </p:nvSpPr>
        <p:spPr>
          <a:xfrm>
            <a:off x="4572000" y="1600200"/>
            <a:ext cx="4343400" cy="4525963"/>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Emphasize or repeat key words if necessary.</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Control your vocabulary. Avoid jargon or slang and difficult words. </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Listen carefully.</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Make your statement in a variety of ways to increase the chance of getting the thought across.</a:t>
            </a:r>
          </a:p>
          <a:p>
            <a:pPr marL="285750" indent="-285750">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Write down key information for the patient that they can refer to later.</a:t>
            </a:r>
          </a:p>
        </p:txBody>
      </p:sp>
      <p:pic>
        <p:nvPicPr>
          <p:cNvPr id="9" name="Picture 8" descr="A picture containing drawing&#10;&#10;Description automatically generated">
            <a:extLst>
              <a:ext uri="{FF2B5EF4-FFF2-40B4-BE49-F238E27FC236}">
                <a16:creationId xmlns:a16="http://schemas.microsoft.com/office/drawing/2014/main" id="{D2E735F1-CD4B-4869-9E5A-31EFCEF34F33}"/>
              </a:ext>
            </a:extLst>
          </p:cNvPr>
          <p:cNvPicPr>
            <a:picLocks noChangeAspect="1"/>
          </p:cNvPicPr>
          <p:nvPr/>
        </p:nvPicPr>
        <p:blipFill rotWithShape="1">
          <a:blip r:embed="rId3">
            <a:extLst>
              <a:ext uri="{28A0092B-C50C-407E-A947-70E740481C1C}">
                <a14:useLocalDpi xmlns:a14="http://schemas.microsoft.com/office/drawing/2010/main" val="0"/>
              </a:ext>
            </a:extLst>
          </a:blip>
          <a:srcRect l="2222" t="10702" r="2222" b="19123"/>
          <a:stretch/>
        </p:blipFill>
        <p:spPr>
          <a:xfrm>
            <a:off x="4267200" y="76200"/>
            <a:ext cx="4876800" cy="1417674"/>
          </a:xfrm>
          <a:prstGeom prst="rect">
            <a:avLst/>
          </a:prstGeom>
        </p:spPr>
      </p:pic>
    </p:spTree>
    <p:extLst>
      <p:ext uri="{BB962C8B-B14F-4D97-AF65-F5344CB8AC3E}">
        <p14:creationId xmlns:p14="http://schemas.microsoft.com/office/powerpoint/2010/main" val="118572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61CB-0C43-4E88-AA74-3587E969C739}"/>
              </a:ext>
            </a:extLst>
          </p:cNvPr>
          <p:cNvSpPr>
            <a:spLocks noGrp="1"/>
          </p:cNvSpPr>
          <p:nvPr>
            <p:ph type="title"/>
          </p:nvPr>
        </p:nvSpPr>
        <p:spPr>
          <a:xfrm>
            <a:off x="0" y="0"/>
            <a:ext cx="9144000" cy="2362200"/>
          </a:xfrm>
          <a:solidFill>
            <a:srgbClr val="124734"/>
          </a:solidFill>
        </p:spPr>
        <p:txBody>
          <a:bodyPr/>
          <a:lstStyle/>
          <a:p>
            <a:pPr algn="ctr"/>
            <a:br>
              <a:rPr lang="en-US" dirty="0">
                <a:solidFill>
                  <a:schemeClr val="bg1"/>
                </a:solidFill>
                <a:latin typeface="Arial Black" panose="020B0A04020102020204" pitchFamily="34" charset="0"/>
                <a:cs typeface="Arial" panose="020B0604020202020204" pitchFamily="34" charset="0"/>
              </a:rPr>
            </a:br>
            <a:br>
              <a:rPr lang="en-US" dirty="0">
                <a:solidFill>
                  <a:schemeClr val="bg1"/>
                </a:solidFill>
                <a:latin typeface="Arial Black" panose="020B0A04020102020204" pitchFamily="34" charset="0"/>
                <a:cs typeface="Arial" panose="020B0604020202020204" pitchFamily="34" charset="0"/>
              </a:rPr>
            </a:br>
            <a:r>
              <a:rPr lang="en-US" dirty="0">
                <a:solidFill>
                  <a:schemeClr val="bg1"/>
                </a:solidFill>
                <a:latin typeface="Arial Black" panose="020B0A04020102020204" pitchFamily="34" charset="0"/>
                <a:cs typeface="Arial" panose="020B0604020202020204" pitchFamily="34" charset="0"/>
              </a:rPr>
              <a:t>Thank you for joining us today.</a:t>
            </a:r>
          </a:p>
        </p:txBody>
      </p:sp>
      <p:sp>
        <p:nvSpPr>
          <p:cNvPr id="3" name="Content Placeholder 2">
            <a:extLst>
              <a:ext uri="{FF2B5EF4-FFF2-40B4-BE49-F238E27FC236}">
                <a16:creationId xmlns:a16="http://schemas.microsoft.com/office/drawing/2014/main" id="{3EDFAAAE-23D4-4EF1-9094-CA060C62A458}"/>
              </a:ext>
            </a:extLst>
          </p:cNvPr>
          <p:cNvSpPr>
            <a:spLocks noGrp="1"/>
          </p:cNvSpPr>
          <p:nvPr>
            <p:ph idx="1"/>
          </p:nvPr>
        </p:nvSpPr>
        <p:spPr>
          <a:xfrm>
            <a:off x="457200" y="2743200"/>
            <a:ext cx="8229600" cy="3840163"/>
          </a:xfrm>
        </p:spPr>
        <p:txBody>
          <a:bodyPr>
            <a:noAutofit/>
          </a:bodyPr>
          <a:lstStyle/>
          <a:p>
            <a:pPr algn="ctr"/>
            <a:r>
              <a:rPr lang="en-US" sz="2000" dirty="0">
                <a:latin typeface="Arial" panose="020B0604020202020204" pitchFamily="34" charset="0"/>
                <a:cs typeface="Arial" panose="020B0604020202020204" pitchFamily="34" charset="0"/>
              </a:rPr>
              <a:t>Please complete the sign in sheet for all attendees.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You can retrieve the form from the link below:</a:t>
            </a:r>
          </a:p>
          <a:p>
            <a:pPr algn="ct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[link]</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Once completed, please fax it to: </a:t>
            </a:r>
            <a:r>
              <a:rPr lang="en-US" sz="2000" b="1" dirty="0">
                <a:latin typeface="Arial" panose="020B0604020202020204" pitchFamily="34" charset="0"/>
                <a:cs typeface="Arial" panose="020B0604020202020204" pitchFamily="34" charset="0"/>
              </a:rPr>
              <a:t>210-358-6199</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Attn: Network Management</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or you can scan and email us at </a:t>
            </a:r>
            <a:r>
              <a:rPr lang="en-US" sz="2000" u="sng" dirty="0">
                <a:solidFill>
                  <a:srgbClr val="0070C0"/>
                </a:solidFill>
                <a:latin typeface="Arial" panose="020B0604020202020204" pitchFamily="34" charset="0"/>
                <a:cs typeface="Arial" panose="020B0604020202020204" pitchFamily="34" charset="0"/>
              </a:rPr>
              <a:t>NMCFHP@cfhp.com</a:t>
            </a:r>
          </a:p>
          <a:p>
            <a:pPr algn="ctr"/>
            <a:endParaRPr lang="en-US" sz="2000" dirty="0">
              <a:latin typeface="Arial" panose="020B0604020202020204" pitchFamily="34" charset="0"/>
              <a:cs typeface="Arial" panose="020B0604020202020204" pitchFamily="34" charset="0"/>
            </a:endParaRPr>
          </a:p>
          <a:p>
            <a:pPr algn="ctr"/>
            <a:r>
              <a:rPr lang="en-US" sz="2000" b="1" dirty="0">
                <a:solidFill>
                  <a:srgbClr val="124734"/>
                </a:solidFill>
                <a:latin typeface="Arial" panose="020B0604020202020204" pitchFamily="34" charset="0"/>
                <a:cs typeface="Arial" panose="020B0604020202020204" pitchFamily="34" charset="0"/>
              </a:rPr>
              <a:t>Once we receive your sign in sheet,</a:t>
            </a:r>
            <a:br>
              <a:rPr lang="en-US" sz="2000" b="1" dirty="0">
                <a:solidFill>
                  <a:srgbClr val="124734"/>
                </a:solidFill>
                <a:latin typeface="Arial" panose="020B0604020202020204" pitchFamily="34" charset="0"/>
                <a:cs typeface="Arial" panose="020B0604020202020204" pitchFamily="34" charset="0"/>
              </a:rPr>
            </a:br>
            <a:r>
              <a:rPr lang="en-US" sz="2000" b="1" dirty="0">
                <a:solidFill>
                  <a:srgbClr val="124734"/>
                </a:solidFill>
                <a:latin typeface="Arial" panose="020B0604020202020204" pitchFamily="34" charset="0"/>
                <a:cs typeface="Arial" panose="020B0604020202020204" pitchFamily="34" charset="0"/>
              </a:rPr>
              <a:t>your office/staff will be added as completed.</a:t>
            </a:r>
          </a:p>
        </p:txBody>
      </p:sp>
      <p:pic>
        <p:nvPicPr>
          <p:cNvPr id="5" name="Picture 4" descr="A picture containing drawing&#10;&#10;Description automatically generated">
            <a:extLst>
              <a:ext uri="{FF2B5EF4-FFF2-40B4-BE49-F238E27FC236}">
                <a16:creationId xmlns:a16="http://schemas.microsoft.com/office/drawing/2014/main" id="{9DB6E542-3E9C-4D02-9A3B-57EDF48F6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592" y="381000"/>
            <a:ext cx="4940815" cy="820826"/>
          </a:xfrm>
          <a:prstGeom prst="rect">
            <a:avLst/>
          </a:prstGeom>
        </p:spPr>
      </p:pic>
    </p:spTree>
    <p:extLst>
      <p:ext uri="{BB962C8B-B14F-4D97-AF65-F5344CB8AC3E}">
        <p14:creationId xmlns:p14="http://schemas.microsoft.com/office/powerpoint/2010/main" val="74584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865</Words>
  <Application>Microsoft Office PowerPoint</Application>
  <PresentationFormat>On-screen Show (4:3)</PresentationFormat>
  <Paragraphs>90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Century Gothic</vt:lpstr>
      <vt:lpstr>Office Theme</vt:lpstr>
      <vt:lpstr>PowerPoint Presentation</vt:lpstr>
      <vt:lpstr>Cultural Competency</vt:lpstr>
      <vt:lpstr>Strategies</vt:lpstr>
      <vt:lpstr>Strategies</vt:lpstr>
      <vt:lpstr>  Thank you for joining us today.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Bentancourt</dc:creator>
  <cp:lastModifiedBy>Ana Vela</cp:lastModifiedBy>
  <cp:revision>36</cp:revision>
  <cp:lastPrinted>2019-01-23T20:04:58Z</cp:lastPrinted>
  <dcterms:created xsi:type="dcterms:W3CDTF">2019-01-23T15:07:41Z</dcterms:created>
  <dcterms:modified xsi:type="dcterms:W3CDTF">2020-06-30T22:01:32Z</dcterms:modified>
</cp:coreProperties>
</file>