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handoutMasterIdLst>
    <p:handoutMasterId r:id="rId16"/>
  </p:handoutMasterIdLst>
  <p:sldIdLst>
    <p:sldId id="256" r:id="rId2"/>
    <p:sldId id="257" r:id="rId3"/>
    <p:sldId id="260" r:id="rId4"/>
    <p:sldId id="261" r:id="rId5"/>
    <p:sldId id="262" r:id="rId6"/>
    <p:sldId id="273" r:id="rId7"/>
    <p:sldId id="264" r:id="rId8"/>
    <p:sldId id="274" r:id="rId9"/>
    <p:sldId id="267" r:id="rId10"/>
    <p:sldId id="268" r:id="rId11"/>
    <p:sldId id="269" r:id="rId12"/>
    <p:sldId id="270" r:id="rId13"/>
    <p:sldId id="272"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W" initials="GW" lastIdx="5" clrIdx="0"/>
  <p:cmAuthor id="1" name="Lauren Russell" initials="LMR" lastIdx="5" clrIdx="1"/>
  <p:cmAuthor id="2" name="Cynthia De La Pena" initials="CDLP"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2A2A"/>
    <a:srgbClr val="EF4129"/>
    <a:srgbClr val="54565A"/>
    <a:srgbClr val="006600"/>
    <a:srgbClr val="144734"/>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4"/>
    <p:restoredTop sz="72230" autoAdjust="0"/>
  </p:normalViewPr>
  <p:slideViewPr>
    <p:cSldViewPr>
      <p:cViewPr>
        <p:scale>
          <a:sx n="59" d="100"/>
          <a:sy n="59" d="100"/>
        </p:scale>
        <p:origin x="-2274" y="-222"/>
      </p:cViewPr>
      <p:guideLst>
        <p:guide orient="horz" pos="2160"/>
        <p:guide pos="2880"/>
      </p:guideLst>
    </p:cSldViewPr>
  </p:slideViewPr>
  <p:notesTextViewPr>
    <p:cViewPr>
      <p:scale>
        <a:sx n="1" d="1"/>
        <a:sy n="1" d="1"/>
      </p:scale>
      <p:origin x="0" y="0"/>
    </p:cViewPr>
  </p:notesTextViewPr>
  <p:notesViewPr>
    <p:cSldViewPr>
      <p:cViewPr varScale="1">
        <p:scale>
          <a:sx n="65" d="100"/>
          <a:sy n="65" d="100"/>
        </p:scale>
        <p:origin x="2766" y="4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E7BD5F34-CDCD-4958-A0D6-0A139E9C5EBF}" type="datetimeFigureOut">
              <a:rPr lang="en-US" smtClean="0"/>
              <a:t>6/16/2020</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989D22B-83C7-48FE-B4EF-30EC66418892}" type="slidenum">
              <a:rPr lang="en-US" smtClean="0"/>
              <a:t>‹#›</a:t>
            </a:fld>
            <a:endParaRPr lang="en-US"/>
          </a:p>
        </p:txBody>
      </p:sp>
    </p:spTree>
    <p:extLst>
      <p:ext uri="{BB962C8B-B14F-4D97-AF65-F5344CB8AC3E}">
        <p14:creationId xmlns:p14="http://schemas.microsoft.com/office/powerpoint/2010/main" val="246601701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393BAA6-153D-488A-AD20-0BBAFF51CEF0}" type="datetimeFigureOut">
              <a:rPr lang="en-US" smtClean="0"/>
              <a:t>6/16/2020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2F207C6-1D4B-494E-B01C-90A736CFDCC7}" type="slidenum">
              <a:rPr lang="en-US" smtClean="0"/>
              <a:t>‹#›</a:t>
            </a:fld>
            <a:endParaRPr lang="en-US"/>
          </a:p>
        </p:txBody>
      </p:sp>
    </p:spTree>
    <p:extLst>
      <p:ext uri="{BB962C8B-B14F-4D97-AF65-F5344CB8AC3E}">
        <p14:creationId xmlns:p14="http://schemas.microsoft.com/office/powerpoint/2010/main" val="320563839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charset="0"/>
                <a:cs typeface="Arial" charset="0"/>
              </a:rPr>
              <a:t>Hello, my name is </a:t>
            </a:r>
            <a:r>
              <a:rPr lang="en-US" altLang="en-US" dirty="0" smtClean="0">
                <a:latin typeface="Arial" charset="0"/>
                <a:cs typeface="Arial" charset="0"/>
              </a:rPr>
              <a:t>Cynthia</a:t>
            </a:r>
            <a:r>
              <a:rPr lang="en-US" altLang="en-US" baseline="0" dirty="0" smtClean="0">
                <a:latin typeface="Arial" charset="0"/>
                <a:cs typeface="Arial" charset="0"/>
              </a:rPr>
              <a:t> De La </a:t>
            </a:r>
            <a:r>
              <a:rPr lang="en-US" altLang="en-US" baseline="0" dirty="0" smtClean="0">
                <a:latin typeface="Arial" charset="0"/>
                <a:cs typeface="Arial" charset="0"/>
              </a:rPr>
              <a:t>Pena</a:t>
            </a:r>
            <a:r>
              <a:rPr lang="en-US" altLang="en-US" dirty="0" smtClean="0">
                <a:latin typeface="Arial" charset="0"/>
                <a:cs typeface="Arial" charset="0"/>
              </a:rPr>
              <a:t> </a:t>
            </a:r>
            <a:r>
              <a:rPr lang="en-US" altLang="en-US" dirty="0">
                <a:latin typeface="Arial" charset="0"/>
                <a:cs typeface="Arial" charset="0"/>
              </a:rPr>
              <a:t>and I represent Community First Health Plans, where we’re keeping our commitment to you. Community First is your HMO benefit plan option in the San Antonio area for Plan Year </a:t>
            </a:r>
            <a:r>
              <a:rPr lang="en-US" altLang="en-US" dirty="0" smtClean="0">
                <a:latin typeface="Arial" charset="0"/>
                <a:cs typeface="Arial" charset="0"/>
              </a:rPr>
              <a:t>2021.</a:t>
            </a:r>
            <a:endParaRPr lang="en-US" altLang="en-US" dirty="0">
              <a:latin typeface="Arial" charset="0"/>
              <a:cs typeface="Arial" charset="0"/>
            </a:endParaRPr>
          </a:p>
          <a:p>
            <a:endParaRPr lang="en-US" altLang="en-US" dirty="0"/>
          </a:p>
          <a:p>
            <a:endParaRPr lang="en-US" dirty="0"/>
          </a:p>
        </p:txBody>
      </p:sp>
      <p:sp>
        <p:nvSpPr>
          <p:cNvPr id="4" name="Slide Number Placeholder 3"/>
          <p:cNvSpPr>
            <a:spLocks noGrp="1"/>
          </p:cNvSpPr>
          <p:nvPr>
            <p:ph type="sldNum" sz="quarter" idx="10"/>
          </p:nvPr>
        </p:nvSpPr>
        <p:spPr/>
        <p:txBody>
          <a:bodyPr/>
          <a:lstStyle/>
          <a:p>
            <a:fld id="{22F207C6-1D4B-494E-B01C-90A736CFDCC7}" type="slidenum">
              <a:rPr lang="en-US" smtClean="0"/>
              <a:t>1</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48832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latin typeface="Arial" charset="0"/>
                <a:ea typeface="Calibri" pitchFamily="34" charset="0"/>
                <a:cs typeface="Arial" charset="0"/>
              </a:rPr>
              <a:t>We are excited to once again provide Community First members access to </a:t>
            </a:r>
            <a:r>
              <a:rPr lang="en-US" altLang="en-US" dirty="0">
                <a:ea typeface="Calibri" pitchFamily="34" charset="0"/>
                <a:cs typeface="Arial" charset="0"/>
              </a:rPr>
              <a:t>an online health risk assessment</a:t>
            </a:r>
            <a:r>
              <a:rPr lang="en-US" altLang="en-US" dirty="0">
                <a:latin typeface="Arial" charset="0"/>
                <a:ea typeface="Calibri" pitchFamily="34" charset="0"/>
                <a:cs typeface="Arial" charset="0"/>
              </a:rPr>
              <a:t>. We have a link to the online </a:t>
            </a:r>
            <a:r>
              <a:rPr lang="en-US" altLang="en-US" dirty="0">
                <a:ea typeface="Calibri" pitchFamily="34" charset="0"/>
                <a:cs typeface="Arial" charset="0"/>
              </a:rPr>
              <a:t>health risk assessment </a:t>
            </a:r>
            <a:r>
              <a:rPr lang="en-US" altLang="en-US" dirty="0">
                <a:latin typeface="Arial" charset="0"/>
                <a:ea typeface="Calibri" pitchFamily="34" charset="0"/>
                <a:cs typeface="Arial" charset="0"/>
              </a:rPr>
              <a:t>on our website. The </a:t>
            </a:r>
            <a:r>
              <a:rPr lang="en-US" altLang="en-US" dirty="0">
                <a:ea typeface="Calibri" pitchFamily="34" charset="0"/>
                <a:cs typeface="Arial" charset="0"/>
              </a:rPr>
              <a:t>health risk assessment is completely </a:t>
            </a:r>
            <a:r>
              <a:rPr lang="en-US" altLang="en-US" dirty="0">
                <a:latin typeface="Arial" charset="0"/>
                <a:ea typeface="Calibri" pitchFamily="34" charset="0"/>
                <a:cs typeface="Arial" charset="0"/>
              </a:rPr>
              <a:t>web-based, so there are no phone calls or in-person consultations required to participate. Members may </a:t>
            </a:r>
            <a:r>
              <a:rPr lang="en-US" altLang="en-US" dirty="0">
                <a:ea typeface="Calibri" pitchFamily="34" charset="0"/>
                <a:cs typeface="Arial" charset="0"/>
              </a:rPr>
              <a:t>access the health risk assessment </a:t>
            </a:r>
            <a:r>
              <a:rPr lang="en-US" altLang="en-US" dirty="0">
                <a:latin typeface="Arial" charset="0"/>
                <a:ea typeface="Calibri" pitchFamily="34" charset="0"/>
                <a:cs typeface="Arial" charset="0"/>
              </a:rPr>
              <a:t>online at their convenience. The </a:t>
            </a:r>
            <a:r>
              <a:rPr lang="en-US" altLang="en-US" dirty="0">
                <a:ea typeface="Calibri" pitchFamily="34" charset="0"/>
                <a:cs typeface="Arial" charset="0"/>
              </a:rPr>
              <a:t>health risk assessment results are </a:t>
            </a:r>
            <a:r>
              <a:rPr lang="en-US" altLang="en-US" dirty="0">
                <a:latin typeface="Arial" charset="0"/>
                <a:ea typeface="Calibri" pitchFamily="34" charset="0"/>
                <a:cs typeface="Arial" charset="0"/>
              </a:rPr>
              <a:t>entirely confidential and tailored to each individual.</a:t>
            </a:r>
          </a:p>
          <a:p>
            <a:pPr>
              <a:spcBef>
                <a:spcPct val="0"/>
              </a:spcBef>
            </a:pPr>
            <a:endParaRPr lang="en-US" altLang="en-US" i="1" dirty="0">
              <a:latin typeface="Arial" charset="0"/>
              <a:ea typeface="Calibri" pitchFamily="34" charset="0"/>
              <a:cs typeface="Arial" charset="0"/>
            </a:endParaRPr>
          </a:p>
          <a:p>
            <a:endParaRPr lang="en-US" altLang="en-US" dirty="0">
              <a:ea typeface="Calibri" pitchFamily="34" charset="0"/>
              <a:cs typeface="Arial" charset="0"/>
            </a:endParaRPr>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22F207C6-1D4B-494E-B01C-90A736CFDCC7}" type="slidenum">
              <a:rPr lang="en-US" smtClean="0"/>
              <a:t>10</a:t>
            </a:fld>
            <a:endParaRPr lang="en-US"/>
          </a:p>
        </p:txBody>
      </p:sp>
    </p:spTree>
    <p:extLst>
      <p:ext uri="{BB962C8B-B14F-4D97-AF65-F5344CB8AC3E}">
        <p14:creationId xmlns:p14="http://schemas.microsoft.com/office/powerpoint/2010/main" val="3532061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charset="0"/>
                <a:cs typeface="Arial" charset="0"/>
              </a:rPr>
              <a:t>The health benefit plan already includes an eye exam </a:t>
            </a:r>
            <a:r>
              <a:rPr lang="en-US" altLang="en-US" dirty="0" smtClean="0">
                <a:latin typeface="Arial" charset="0"/>
                <a:cs typeface="Arial" charset="0"/>
              </a:rPr>
              <a:t>at </a:t>
            </a:r>
            <a:r>
              <a:rPr lang="en-US" altLang="en-US" dirty="0">
                <a:latin typeface="Arial" charset="0"/>
                <a:cs typeface="Arial" charset="0"/>
              </a:rPr>
              <a:t>a $40 copayment. </a:t>
            </a:r>
          </a:p>
          <a:p>
            <a:endParaRPr lang="en-US" altLang="en-US" dirty="0">
              <a:latin typeface="Arial" charset="0"/>
              <a:cs typeface="Arial" charset="0"/>
            </a:endParaRPr>
          </a:p>
          <a:p>
            <a:r>
              <a:rPr lang="en-US" altLang="en-US" dirty="0">
                <a:latin typeface="Arial" charset="0"/>
                <a:cs typeface="Arial" charset="0"/>
              </a:rPr>
              <a:t>We have partnered with </a:t>
            </a:r>
            <a:r>
              <a:rPr lang="en-US" altLang="en-US" dirty="0" err="1">
                <a:latin typeface="Arial" charset="0"/>
                <a:cs typeface="Arial" charset="0"/>
              </a:rPr>
              <a:t>Envolve</a:t>
            </a:r>
            <a:r>
              <a:rPr lang="en-US" altLang="en-US" dirty="0">
                <a:latin typeface="Arial" charset="0"/>
                <a:cs typeface="Arial" charset="0"/>
              </a:rPr>
              <a:t> </a:t>
            </a:r>
            <a:r>
              <a:rPr lang="en-US" altLang="en-US" dirty="0" smtClean="0">
                <a:latin typeface="Arial" charset="0"/>
                <a:cs typeface="Arial" charset="0"/>
              </a:rPr>
              <a:t>Benefit </a:t>
            </a:r>
            <a:r>
              <a:rPr lang="en-US" altLang="en-US" dirty="0">
                <a:latin typeface="Arial" charset="0"/>
                <a:cs typeface="Arial" charset="0"/>
              </a:rPr>
              <a:t>Options to also offer an enhanced vision benefit covering hardware or contact lenses to Community First members. Through the enhanced benefit, members receive a $125 allowance to apply toward the purchase of frames or toward the fitting, follow-up, and purchase of contact lenses.  </a:t>
            </a:r>
          </a:p>
          <a:p>
            <a:endParaRPr lang="en-US" altLang="en-US" dirty="0">
              <a:latin typeface="Arial" charset="0"/>
              <a:cs typeface="Arial" charset="0"/>
            </a:endParaRPr>
          </a:p>
          <a:p>
            <a:r>
              <a:rPr lang="en-US" altLang="en-US" dirty="0">
                <a:latin typeface="Arial" charset="0"/>
                <a:cs typeface="Arial" charset="0"/>
              </a:rPr>
              <a:t>The enhanced benefit also includes a 15% discount on LASIK procedures at </a:t>
            </a:r>
            <a:r>
              <a:rPr lang="en-US" altLang="en-US" dirty="0" err="1">
                <a:latin typeface="Arial" charset="0"/>
                <a:cs typeface="Arial" charset="0"/>
              </a:rPr>
              <a:t>LasikPlus</a:t>
            </a:r>
            <a:r>
              <a:rPr lang="en-US" altLang="en-US" dirty="0">
                <a:latin typeface="Arial" charset="0"/>
                <a:cs typeface="Arial" charset="0"/>
              </a:rPr>
              <a:t> Vision Centers.</a:t>
            </a:r>
          </a:p>
          <a:p>
            <a:endParaRPr lang="en-US" altLang="en-US" dirty="0">
              <a:latin typeface="Arial" charset="0"/>
              <a:cs typeface="Arial" charset="0"/>
            </a:endParaRPr>
          </a:p>
          <a:p>
            <a:pPr>
              <a:spcBef>
                <a:spcPct val="50000"/>
              </a:spcBef>
            </a:pPr>
            <a:r>
              <a:rPr lang="en-US" altLang="en-US" i="1" dirty="0">
                <a:latin typeface="Arial" charset="0"/>
                <a:cs typeface="Arial" charset="0"/>
              </a:rPr>
              <a:t>ERS cannot and does not guarantee the length of time that a specific type of “Value-Added” product shall be offered.  Any questions or concerns about these products should be directed to Community First Health Plans.</a:t>
            </a:r>
          </a:p>
          <a:p>
            <a:endParaRPr lang="en-US" altLang="en-US" dirty="0"/>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22F207C6-1D4B-494E-B01C-90A736CFDCC7}" type="slidenum">
              <a:rPr lang="en-US" smtClean="0"/>
              <a:t>11</a:t>
            </a:fld>
            <a:endParaRPr lang="en-US"/>
          </a:p>
        </p:txBody>
      </p:sp>
    </p:spTree>
    <p:extLst>
      <p:ext uri="{BB962C8B-B14F-4D97-AF65-F5344CB8AC3E}">
        <p14:creationId xmlns:p14="http://schemas.microsoft.com/office/powerpoint/2010/main" val="4226146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charset="0"/>
                <a:cs typeface="Arial" charset="0"/>
              </a:rPr>
              <a:t>We have some value-added benefits available to Community First members.  </a:t>
            </a:r>
          </a:p>
          <a:p>
            <a:endParaRPr lang="en-US" altLang="en-US" strike="sngStrike" dirty="0">
              <a:latin typeface="Arial" charset="0"/>
              <a:cs typeface="Arial" charset="0"/>
            </a:endParaRPr>
          </a:p>
          <a:p>
            <a:r>
              <a:rPr lang="en-US" altLang="en-US" strike="noStrike" dirty="0"/>
              <a:t>M</a:t>
            </a:r>
            <a:r>
              <a:rPr lang="en-US" altLang="en-US" dirty="0"/>
              <a:t>embers will receive a prescription medication discount card in their member packets that may be used by any family members who are not covered under the GBP health benefit plan and do not have other pharmacy benefits.  </a:t>
            </a:r>
          </a:p>
          <a:p>
            <a:endParaRPr lang="en-US" altLang="en-US" dirty="0">
              <a:latin typeface="Arial" charset="0"/>
              <a:cs typeface="Arial" charset="0"/>
            </a:endParaRPr>
          </a:p>
          <a:p>
            <a:r>
              <a:rPr lang="en-US" altLang="en-US" dirty="0">
                <a:latin typeface="Arial" charset="0"/>
                <a:cs typeface="Arial" charset="0"/>
              </a:rPr>
              <a:t>We are also pleased to offer an enhanced travel network provided by First Health. This gives members the option to see a First Health provider for urgent and emergency care while traveling outside the Community First service area. Members will pay the same copayments that would apply when they access these services in the service area. The First Health customer service telephone number is located on the back of the Community First member ID card. Members may call this number anytime to talk to a representative who can help them find an urgent or emergency care provider while they are traveling.</a:t>
            </a:r>
          </a:p>
          <a:p>
            <a:endParaRPr lang="en-US" altLang="en-US" dirty="0">
              <a:latin typeface="Arial" charset="0"/>
              <a:cs typeface="Arial" charset="0"/>
            </a:endParaRPr>
          </a:p>
          <a:p>
            <a:pPr>
              <a:spcBef>
                <a:spcPct val="50000"/>
              </a:spcBef>
            </a:pPr>
            <a:r>
              <a:rPr lang="en-US" altLang="en-US" i="1" dirty="0">
                <a:latin typeface="Arial" charset="0"/>
                <a:cs typeface="Arial" charset="0"/>
              </a:rPr>
              <a:t>ERS cannot and does not guarantee the length of time that a specific type of “Value-Added” product shall be offered.  Any questions or concerns about these products should be directed to Community First Health Plans.</a:t>
            </a:r>
          </a:p>
          <a:p>
            <a:endParaRPr lang="en-US" altLang="en-US" dirty="0">
              <a:latin typeface="Arial" charset="0"/>
              <a:cs typeface="Arial" charset="0"/>
            </a:endParaRPr>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22F207C6-1D4B-494E-B01C-90A736CFDCC7}" type="slidenum">
              <a:rPr lang="en-US" smtClean="0"/>
              <a:t>12</a:t>
            </a:fld>
            <a:endParaRPr lang="en-US"/>
          </a:p>
        </p:txBody>
      </p:sp>
    </p:spTree>
    <p:extLst>
      <p:ext uri="{BB962C8B-B14F-4D97-AF65-F5344CB8AC3E}">
        <p14:creationId xmlns:p14="http://schemas.microsoft.com/office/powerpoint/2010/main" val="1366088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charset="0"/>
                <a:cs typeface="Arial" charset="0"/>
              </a:rPr>
              <a:t>This concludes our presentation for today.  I thank you for your time and encourage you to visit our website for more information on the benefits available to you through Community First Health Plans.</a:t>
            </a:r>
          </a:p>
          <a:p>
            <a:endParaRPr lang="en-US" altLang="en-US" dirty="0">
              <a:latin typeface="Arial" charset="0"/>
              <a:cs typeface="Arial" charset="0"/>
            </a:endParaRPr>
          </a:p>
          <a:p>
            <a:r>
              <a:rPr lang="en-US" altLang="en-US" dirty="0">
                <a:latin typeface="Arial" charset="0"/>
                <a:cs typeface="Arial" charset="0"/>
              </a:rPr>
              <a:t>Thank you.</a:t>
            </a:r>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22F207C6-1D4B-494E-B01C-90A736CFDCC7}" type="slidenum">
              <a:rPr lang="en-US" smtClean="0"/>
              <a:t>13</a:t>
            </a:fld>
            <a:endParaRPr lang="en-US"/>
          </a:p>
        </p:txBody>
      </p:sp>
    </p:spTree>
    <p:extLst>
      <p:ext uri="{BB962C8B-B14F-4D97-AF65-F5344CB8AC3E}">
        <p14:creationId xmlns:p14="http://schemas.microsoft.com/office/powerpoint/2010/main" val="662524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charset="0"/>
                <a:cs typeface="Arial" charset="0"/>
              </a:rPr>
              <a:t>We are a locally owned and managed non-profit HMO, and our service area covers Bexar and the surrounding counties. This includes Atascosa, Bandera, Comal, Guadalupe, Kendall, Medina, and Wilson counties. If you live or work in one of these counties in our service area, you are eligible to select Community First for your health benefit plan.</a:t>
            </a:r>
          </a:p>
          <a:p>
            <a:endParaRPr lang="en-US" altLang="en-US" dirty="0"/>
          </a:p>
        </p:txBody>
      </p:sp>
      <p:sp>
        <p:nvSpPr>
          <p:cNvPr id="4" name="Slide Number Placeholder 3"/>
          <p:cNvSpPr>
            <a:spLocks noGrp="1"/>
          </p:cNvSpPr>
          <p:nvPr>
            <p:ph type="sldNum" sz="quarter" idx="10"/>
          </p:nvPr>
        </p:nvSpPr>
        <p:spPr/>
        <p:txBody>
          <a:bodyPr/>
          <a:lstStyle/>
          <a:p>
            <a:fld id="{22F207C6-1D4B-494E-B01C-90A736CFDCC7}" type="slidenum">
              <a:rPr lang="en-US" smtClean="0"/>
              <a:t>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7629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charset="0"/>
                <a:cs typeface="Arial" charset="0"/>
              </a:rPr>
              <a:t>All Community First employees are located in one of our three San Antonio offices. There are no out-of-state call centers or corporate headquarters.  Because our staff is based in the community we serve, we are easily accessible to our members. </a:t>
            </a:r>
            <a:endParaRPr lang="en-US" altLang="en-US" strike="sngStrike" dirty="0">
              <a:latin typeface="Arial" charset="0"/>
              <a:cs typeface="Arial" charset="0"/>
            </a:endParaRPr>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22F207C6-1D4B-494E-B01C-90A736CFDCC7}" type="slidenum">
              <a:rPr lang="en-US" smtClean="0"/>
              <a:t>3</a:t>
            </a:fld>
            <a:endParaRPr lang="en-US"/>
          </a:p>
        </p:txBody>
      </p:sp>
    </p:spTree>
    <p:extLst>
      <p:ext uri="{BB962C8B-B14F-4D97-AF65-F5344CB8AC3E}">
        <p14:creationId xmlns:p14="http://schemas.microsoft.com/office/powerpoint/2010/main" val="1303941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charset="0"/>
                <a:cs typeface="Arial" charset="0"/>
              </a:rPr>
              <a:t>The Community First network includes providers in our eight-county service area. There are 23 hospitals, more than 550 PCPs, more than 1,700 specialists, and 27 Urgent Care Clinics.  The network is subject to change so always check the Community First website for the most up-to-date information or call Member Services at (210) 358-6262 if you’d like to find out if a particular provider is in the network.</a:t>
            </a:r>
          </a:p>
          <a:p>
            <a:endParaRPr lang="en-US" altLang="en-US" dirty="0"/>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22F207C6-1D4B-494E-B01C-90A736CFDCC7}" type="slidenum">
              <a:rPr lang="en-US" smtClean="0"/>
              <a:t>4</a:t>
            </a:fld>
            <a:endParaRPr lang="en-US"/>
          </a:p>
        </p:txBody>
      </p:sp>
    </p:spTree>
    <p:extLst>
      <p:ext uri="{BB962C8B-B14F-4D97-AF65-F5344CB8AC3E}">
        <p14:creationId xmlns:p14="http://schemas.microsoft.com/office/powerpoint/2010/main" val="3553215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charset="0"/>
                <a:cs typeface="Arial" charset="0"/>
              </a:rPr>
              <a:t>We have dedicated customer service lines, both local and toll-free, for our members to call whenever they have questions. Our Member Services staff specialize in the GBP health benefit plan and are available to take calls from members Monday through Friday from 8:30 a.m. to 5 p.m. CT.  After hours calls are routed to our Nurse Advice Line, so members can reach us anytime.  </a:t>
            </a:r>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22F207C6-1D4B-494E-B01C-90A736CFDCC7}" type="slidenum">
              <a:rPr lang="en-US" smtClean="0"/>
              <a:t>5</a:t>
            </a:fld>
            <a:endParaRPr lang="en-US"/>
          </a:p>
        </p:txBody>
      </p:sp>
    </p:spTree>
    <p:extLst>
      <p:ext uri="{BB962C8B-B14F-4D97-AF65-F5344CB8AC3E}">
        <p14:creationId xmlns:p14="http://schemas.microsoft.com/office/powerpoint/2010/main" val="1925496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Here is a quick overview of the benefit plan.  The copayment for a PCP Office Visit is $25. The Specialist Office Visit copayment is $40.  The charge for </a:t>
            </a:r>
            <a:r>
              <a:rPr lang="en-US" sz="1200" b="0" i="0" u="sng" kern="1200" dirty="0" smtClean="0">
                <a:solidFill>
                  <a:schemeClr val="tx1"/>
                </a:solidFill>
                <a:effectLst/>
                <a:latin typeface="+mn-lt"/>
                <a:ea typeface="+mn-ea"/>
                <a:cs typeface="+mn-cs"/>
              </a:rPr>
              <a:t>outpatient</a:t>
            </a:r>
            <a:r>
              <a:rPr lang="en-US" sz="1200" b="0" i="0" kern="1200" dirty="0" smtClean="0">
                <a:solidFill>
                  <a:schemeClr val="tx1"/>
                </a:solidFill>
                <a:effectLst/>
                <a:latin typeface="+mn-lt"/>
                <a:ea typeface="+mn-ea"/>
                <a:cs typeface="+mn-cs"/>
              </a:rPr>
              <a:t> diagnostic X-rays, Mammography and Lab Tests is 20% coinsurance.  A $2,000 out-of-pocket coinsurance max per person per plan year applies to all services.  There is no charge for immunizations; however, a $25 copayment will apply if the immunization is provided during </a:t>
            </a:r>
            <a:r>
              <a:rPr lang="en-US" sz="1200" b="0" i="0" u="sng" kern="1200" dirty="0" smtClean="0">
                <a:solidFill>
                  <a:schemeClr val="tx1"/>
                </a:solidFill>
                <a:effectLst/>
                <a:latin typeface="+mn-lt"/>
                <a:ea typeface="+mn-ea"/>
                <a:cs typeface="+mn-cs"/>
              </a:rPr>
              <a:t>a regular </a:t>
            </a:r>
            <a:r>
              <a:rPr lang="en-US" sz="1200" b="0" i="0" kern="1200" dirty="0" smtClean="0">
                <a:solidFill>
                  <a:schemeClr val="tx1"/>
                </a:solidFill>
                <a:effectLst/>
                <a:latin typeface="+mn-lt"/>
                <a:ea typeface="+mn-ea"/>
                <a:cs typeface="+mn-cs"/>
              </a:rPr>
              <a:t>office visit.  The charge for High Tech Radiology such as CT scans, MRIs, and nuclear medicine is a $100 copayment plus 20% coinsurance.</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22F207C6-1D4B-494E-B01C-90A736CFDCC7}" type="slidenum">
              <a:rPr lang="en-US" smtClean="0"/>
              <a:t>6</a:t>
            </a:fld>
            <a:endParaRPr lang="en-US"/>
          </a:p>
        </p:txBody>
      </p:sp>
    </p:spTree>
    <p:extLst>
      <p:ext uri="{BB962C8B-B14F-4D97-AF65-F5344CB8AC3E}">
        <p14:creationId xmlns:p14="http://schemas.microsoft.com/office/powerpoint/2010/main" val="2131095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Inpatient </a:t>
            </a:r>
            <a:r>
              <a:rPr lang="en-US" altLang="en-US" dirty="0"/>
              <a:t>hospital stays are covered with a copayment of $150 per day for up to five days.  This does not mean patients are limited to five days in the hospital!  What this means is they will only be responsible for copayments for the first five days of their hospital stay.  This adds up to $750 in copayments if a member’s hospital stay lasts five days or longer.  Each hospital stay also incurs a 20% coinsurance in addition to the copayments.  </a:t>
            </a:r>
          </a:p>
          <a:p>
            <a:endParaRPr lang="en-US" altLang="en-US" sz="1100" dirty="0">
              <a:latin typeface="Arial" charset="0"/>
              <a:cs typeface="Arial" charset="0"/>
            </a:endParaRPr>
          </a:p>
          <a:p>
            <a:r>
              <a:rPr lang="en-US" altLang="en-US" dirty="0"/>
              <a:t>For inpatient hospital services, there are some limits to the cost sharing members will be responsible for during the plan year.  The hospital copayment maximum is $2,250 per person per plan year, which means that once a member’s hospital copayments reach $2,250, he or she is no longer responsible for making any other inpatient hospital copayments for the rest of the plan year. </a:t>
            </a:r>
          </a:p>
          <a:p>
            <a:endParaRPr lang="en-US" altLang="en-US" dirty="0"/>
          </a:p>
          <a:p>
            <a:r>
              <a:rPr lang="en-US" altLang="en-US" dirty="0"/>
              <a:t>Similarly, the out-of-pocket coinsurance maximum is $2,000 per person per year. Once a member has paid a total of $2,000 in 20% coinsurance payments for all services including hospital and lab tests, he or she will no longer be responsible for any further coinsurance payments for the rest of the plan year.</a:t>
            </a:r>
          </a:p>
          <a:p>
            <a:endParaRPr lang="en-US" altLang="en-US" sz="1100" dirty="0">
              <a:latin typeface="Arial" charset="0"/>
              <a:cs typeface="Arial" charset="0"/>
            </a:endParaRPr>
          </a:p>
          <a:p>
            <a:r>
              <a:rPr lang="en-US" altLang="en-US" dirty="0"/>
              <a:t>The charge for outpatient day surgery is a $100 copayment plus 20% coinsurance. The charge for urgent care visits is $50 plus 20% coinsurance.  Emergency room visits are covered with a $150 copayment plus 20% coinsurance.  </a:t>
            </a:r>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22F207C6-1D4B-494E-B01C-90A736CFDCC7}" type="slidenum">
              <a:rPr lang="en-US" smtClean="0"/>
              <a:t>7</a:t>
            </a:fld>
            <a:endParaRPr lang="en-US"/>
          </a:p>
        </p:txBody>
      </p:sp>
    </p:spTree>
    <p:extLst>
      <p:ext uri="{BB962C8B-B14F-4D97-AF65-F5344CB8AC3E}">
        <p14:creationId xmlns:p14="http://schemas.microsoft.com/office/powerpoint/2010/main" val="1609060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Your health benefit plan includes a three-tier prescription drug benefit. </a:t>
            </a:r>
          </a:p>
          <a:p>
            <a:r>
              <a:rPr lang="en-US" sz="1200" b="0" i="0" kern="1200" dirty="0" smtClean="0">
                <a:solidFill>
                  <a:schemeClr val="tx1"/>
                </a:solidFill>
                <a:effectLst/>
                <a:latin typeface="+mn-lt"/>
                <a:ea typeface="+mn-ea"/>
                <a:cs typeface="+mn-cs"/>
              </a:rPr>
              <a:t>The copayments for a 30-day supply of non-maintenance medications are $10 for Tier I, generally generic drugs; $35 for Tier II, generally preferred brand-name drugs; and $60 for Tier III, generally non-preferred brand-name drugs.  Non-maintenance medications are those that are not taken on a regular basis.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copayments for a 30-day supply of maintenance medications are $10 for Tier I, generally generic drugs; $45 for Tier II, generally preferred brand-name drugs; and $75 for Tier III, generally non-preferred brand-name drugs. Maintenance medications are those that are taken on a regular basis and refilled regularly to treat an ongoing or chronic condition.</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copayments for 90-day supply of a maintenance medication at a participating retail pharmacy or through mail order are $30 copay for tier 1 drugs, $105 for tier 2 drugs, and $180 for tier 3 drugs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As in previous years, there is a $50 plan year deductible for prescription drugs.  This deductible starts over each September 1. Once members have met this $50 deductible, they will only be responsible for the applicable copayment when filling prescriptions. </a:t>
            </a:r>
          </a:p>
          <a:p>
            <a:r>
              <a:rPr lang="en-US" sz="1200" b="0" i="0" kern="1200" dirty="0" smtClean="0">
                <a:solidFill>
                  <a:schemeClr val="tx1"/>
                </a:solidFill>
                <a:effectLst/>
                <a:latin typeface="+mn-lt"/>
                <a:ea typeface="+mn-ea"/>
                <a:cs typeface="+mn-cs"/>
              </a:rPr>
              <a:t>If the cost of a prescription is less than the applicable copayment, the member will only be responsible for the cost of the prescription medication and not the copayment. </a:t>
            </a:r>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22F207C6-1D4B-494E-B01C-90A736CFDCC7}" type="slidenum">
              <a:rPr lang="en-US" smtClean="0"/>
              <a:t>8</a:t>
            </a:fld>
            <a:endParaRPr lang="en-US"/>
          </a:p>
        </p:txBody>
      </p:sp>
    </p:spTree>
    <p:extLst>
      <p:ext uri="{BB962C8B-B14F-4D97-AF65-F5344CB8AC3E}">
        <p14:creationId xmlns:p14="http://schemas.microsoft.com/office/powerpoint/2010/main" val="1714282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charset="0"/>
                <a:cs typeface="Arial" charset="0"/>
              </a:rPr>
              <a:t>Visit our website at members.cfhp.com.  It includes a link to our Member Portal where members can look up eligibility information, check the status of a </a:t>
            </a:r>
            <a:r>
              <a:rPr lang="en-US" altLang="en-US" u="sng" dirty="0">
                <a:latin typeface="Arial" charset="0"/>
                <a:cs typeface="Arial" charset="0"/>
              </a:rPr>
              <a:t>claim or get</a:t>
            </a:r>
            <a:r>
              <a:rPr lang="en-US" altLang="en-US" u="sng" baseline="0" dirty="0">
                <a:latin typeface="Arial" charset="0"/>
                <a:cs typeface="Arial" charset="0"/>
              </a:rPr>
              <a:t> an explanation of benefits statement</a:t>
            </a:r>
            <a:r>
              <a:rPr lang="en-US" altLang="en-US" dirty="0">
                <a:latin typeface="Arial" charset="0"/>
                <a:cs typeface="Arial" charset="0"/>
              </a:rPr>
              <a:t>, and communicate with our Member Services Department if they have any questions or concerns. All information accessed and transmitted through the Member Portal is completely secure.  </a:t>
            </a:r>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22F207C6-1D4B-494E-B01C-90A736CFDCC7}" type="slidenum">
              <a:rPr lang="en-US" smtClean="0"/>
              <a:t>9</a:t>
            </a:fld>
            <a:endParaRPr lang="en-US"/>
          </a:p>
        </p:txBody>
      </p:sp>
    </p:spTree>
    <p:extLst>
      <p:ext uri="{BB962C8B-B14F-4D97-AF65-F5344CB8AC3E}">
        <p14:creationId xmlns:p14="http://schemas.microsoft.com/office/powerpoint/2010/main" val="14033543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 xmlns:a16="http://schemas.microsoft.com/office/drawing/2014/main" id="{212646DE-587E-4494-9344-A31B77E8C85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42046"/>
          <a:stretch/>
        </p:blipFill>
        <p:spPr>
          <a:xfrm>
            <a:off x="0" y="0"/>
            <a:ext cx="9144000" cy="6858000"/>
          </a:xfrm>
          <a:prstGeom prst="rect">
            <a:avLst/>
          </a:prstGeom>
        </p:spPr>
      </p:pic>
      <p:sp>
        <p:nvSpPr>
          <p:cNvPr id="3" name="Subtitle 2"/>
          <p:cNvSpPr>
            <a:spLocks noGrp="1"/>
          </p:cNvSpPr>
          <p:nvPr>
            <p:ph type="subTitle" idx="1" hasCustomPrompt="1"/>
          </p:nvPr>
        </p:nvSpPr>
        <p:spPr>
          <a:xfrm>
            <a:off x="0" y="2552700"/>
            <a:ext cx="9144000" cy="1752600"/>
          </a:xfrm>
        </p:spPr>
        <p:txBody>
          <a:bodyPr>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5400" b="1" baseline="0">
                <a:solidFill>
                  <a:srgbClr val="C00000"/>
                </a:solidFill>
                <a:latin typeface="Arial Black" panose="020B0A04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TITLE (Arial, 36)</a:t>
            </a:r>
            <a:br>
              <a:rPr lang="en-US" dirty="0"/>
            </a:br>
            <a:r>
              <a:rPr kumimoji="0" lang="en-US" altLang="en-US" sz="2000" b="0" i="1" u="none" strike="noStrike" kern="1200" cap="none" spc="0" normalizeH="0" baseline="0" noProof="0" dirty="0">
                <a:ln>
                  <a:noFill/>
                </a:ln>
                <a:solidFill>
                  <a:srgbClr val="EF4129"/>
                </a:solidFill>
                <a:effectLst/>
                <a:uLnTx/>
                <a:uFillTx/>
                <a:latin typeface="Arial" panose="020B0604020202020204" pitchFamily="34" charset="0"/>
                <a:ea typeface="+mn-ea"/>
                <a:cs typeface="Arial" panose="020B0604020202020204" pitchFamily="34" charset="0"/>
              </a:rPr>
              <a:t>Sub-title (Arial [Italic], 20)</a:t>
            </a:r>
            <a:endParaRPr lang="en-US" dirty="0"/>
          </a:p>
        </p:txBody>
      </p:sp>
      <p:pic>
        <p:nvPicPr>
          <p:cNvPr id="1026" name="Picture 2" descr="C:\Users\rb1605\Desktop\Logos\Logo_No Men\Color\Color_wo men.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971800" y="882993"/>
            <a:ext cx="3200400" cy="500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005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23B2DDCE-F843-46A3-BB93-D225236E198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6039"/>
          <a:stretch/>
        </p:blipFill>
        <p:spPr>
          <a:xfrm>
            <a:off x="0" y="6202363"/>
            <a:ext cx="9144000" cy="731837"/>
          </a:xfrm>
          <a:prstGeom prst="rect">
            <a:avLst/>
          </a:prstGeom>
        </p:spPr>
      </p:pic>
      <p:sp>
        <p:nvSpPr>
          <p:cNvPr id="2" name="Title 1"/>
          <p:cNvSpPr>
            <a:spLocks noGrp="1"/>
          </p:cNvSpPr>
          <p:nvPr>
            <p:ph type="title" hasCustomPrompt="1"/>
          </p:nvPr>
        </p:nvSpPr>
        <p:spPr>
          <a:xfrm>
            <a:off x="489098" y="274638"/>
            <a:ext cx="8197702" cy="792162"/>
          </a:xfrm>
        </p:spPr>
        <p:txBody>
          <a:bodyPr anchor="ctr">
            <a:noAutofit/>
          </a:bodyPr>
          <a:lstStyle>
            <a:lvl1pPr algn="l">
              <a:defRPr sz="3200" b="1" baseline="0">
                <a:solidFill>
                  <a:srgbClr val="8F2A2A"/>
                </a:solidFill>
                <a:latin typeface="Arial Black" panose="020B0A04020102020204" pitchFamily="34" charset="0"/>
                <a:cs typeface="Arial" panose="020B0604020202020204" pitchFamily="34" charset="0"/>
              </a:defRPr>
            </a:lvl1pPr>
          </a:lstStyle>
          <a:p>
            <a:r>
              <a:rPr lang="en-US" dirty="0"/>
              <a:t>Title – (Arial Black, 32pt)</a:t>
            </a:r>
          </a:p>
        </p:txBody>
      </p:sp>
      <p:sp>
        <p:nvSpPr>
          <p:cNvPr id="3" name="Content Placeholder 2"/>
          <p:cNvSpPr>
            <a:spLocks noGrp="1"/>
          </p:cNvSpPr>
          <p:nvPr>
            <p:ph idx="1" hasCustomPrompt="1"/>
          </p:nvPr>
        </p:nvSpPr>
        <p:spPr>
          <a:xfrm>
            <a:off x="457200" y="1219200"/>
            <a:ext cx="8229600" cy="4906964"/>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2800" b="1" baseline="0">
                <a:solidFill>
                  <a:srgbClr val="EF4129"/>
                </a:solidFill>
                <a:latin typeface="Arial" panose="020B0604020202020204" pitchFamily="34" charset="0"/>
                <a:cs typeface="Arial" panose="020B0604020202020204" pitchFamily="34" charset="0"/>
              </a:defRPr>
            </a:lvl1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Header</a:t>
            </a:r>
          </a:p>
          <a:p>
            <a:pPr marL="1085850" marR="0" lvl="1"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Copy – (Arial, 24, Black)</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685800" y="6419225"/>
            <a:ext cx="1828800" cy="2863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E22EDF80-1CE6-48B9-B766-C3EE640765B4}"/>
              </a:ext>
            </a:extLst>
          </p:cNvPr>
          <p:cNvSpPr txBox="1"/>
          <p:nvPr userDrawn="1"/>
        </p:nvSpPr>
        <p:spPr>
          <a:xfrm>
            <a:off x="228600" y="6400800"/>
            <a:ext cx="533400" cy="307777"/>
          </a:xfrm>
          <a:prstGeom prst="rect">
            <a:avLst/>
          </a:prstGeom>
          <a:noFill/>
        </p:spPr>
        <p:txBody>
          <a:bodyPr wrap="square" rtlCol="0">
            <a:spAutoFit/>
          </a:bodyPr>
          <a:lstStyle/>
          <a:p>
            <a:fld id="{734CAAE0-5729-45DF-A5AD-E5193D02BBAB}" type="slidenum">
              <a:rPr lang="en-US" sz="1400" b="1" baseline="0" smtClean="0">
                <a:solidFill>
                  <a:srgbClr val="8F2A2A"/>
                </a:solidFill>
                <a:latin typeface="Arial" panose="020B0604020202020204" pitchFamily="34" charset="0"/>
                <a:cs typeface="Arial" panose="020B0604020202020204" pitchFamily="34" charset="0"/>
              </a:rPr>
              <a:t>‹#›</a:t>
            </a:fld>
            <a:endParaRPr lang="en-US" b="1" baseline="0" dirty="0">
              <a:solidFill>
                <a:srgbClr val="8F2A2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280008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9" name="Picture 2">
            <a:extLst>
              <a:ext uri="{FF2B5EF4-FFF2-40B4-BE49-F238E27FC236}">
                <a16:creationId xmlns="" xmlns:a16="http://schemas.microsoft.com/office/drawing/2014/main" id="{54053455-4E5B-4825-8428-07968B347E44}"/>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2959395" y="6019800"/>
            <a:ext cx="3200400" cy="50115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19F67E09-4D72-4B2E-9901-2869EDFEABC5}"/>
              </a:ext>
            </a:extLst>
          </p:cNvPr>
          <p:cNvSpPr/>
          <p:nvPr userDrawn="1"/>
        </p:nvSpPr>
        <p:spPr>
          <a:xfrm>
            <a:off x="0" y="6806184"/>
            <a:ext cx="9144000" cy="128016"/>
          </a:xfrm>
          <a:prstGeom prst="rect">
            <a:avLst/>
          </a:prstGeom>
          <a:solidFill>
            <a:srgbClr val="8F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2">
            <a:extLst>
              <a:ext uri="{FF2B5EF4-FFF2-40B4-BE49-F238E27FC236}">
                <a16:creationId xmlns="" xmlns:a16="http://schemas.microsoft.com/office/drawing/2014/main" id="{D3A5E8A6-D78E-4782-8555-D9D40719429C}"/>
              </a:ext>
            </a:extLst>
          </p:cNvPr>
          <p:cNvSpPr>
            <a:spLocks noGrp="1"/>
          </p:cNvSpPr>
          <p:nvPr>
            <p:ph type="subTitle" idx="1" hasCustomPrompt="1"/>
          </p:nvPr>
        </p:nvSpPr>
        <p:spPr>
          <a:xfrm>
            <a:off x="0" y="2552700"/>
            <a:ext cx="9144000" cy="1752600"/>
          </a:xfrm>
        </p:spPr>
        <p:txBody>
          <a:bodyPr>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5400" b="1" baseline="0">
                <a:solidFill>
                  <a:srgbClr val="C00000"/>
                </a:solidFill>
                <a:latin typeface="Arial Black" panose="020B0A04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TITLE (Arial, 36)</a:t>
            </a:r>
            <a:br>
              <a:rPr lang="en-US" dirty="0"/>
            </a:br>
            <a:r>
              <a:rPr kumimoji="0" lang="en-US" altLang="en-US" sz="2000" b="0" i="1" u="none" strike="noStrike" kern="1200" cap="none" spc="0" normalizeH="0" baseline="0" noProof="0" dirty="0">
                <a:ln>
                  <a:noFill/>
                </a:ln>
                <a:solidFill>
                  <a:srgbClr val="EF4129"/>
                </a:solidFill>
                <a:effectLst/>
                <a:uLnTx/>
                <a:uFillTx/>
                <a:latin typeface="Arial" panose="020B0604020202020204" pitchFamily="34" charset="0"/>
                <a:ea typeface="+mn-ea"/>
                <a:cs typeface="Arial" panose="020B0604020202020204" pitchFamily="34" charset="0"/>
              </a:rPr>
              <a:t>Sub-title (Arial [Italic], 20)</a:t>
            </a:r>
            <a:endParaRPr lang="en-US" dirty="0"/>
          </a:p>
        </p:txBody>
      </p:sp>
    </p:spTree>
    <p:extLst>
      <p:ext uri="{BB962C8B-B14F-4D97-AF65-F5344CB8AC3E}">
        <p14:creationId xmlns:p14="http://schemas.microsoft.com/office/powerpoint/2010/main" val="19187158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FD6A60-064B-4C85-8AD5-77C8A3F877C5}" type="slidenum">
              <a:rPr lang="en-US" smtClean="0"/>
              <a:pPr/>
              <a:t>‹#›</a:t>
            </a:fld>
            <a:endParaRPr lang="en-US" dirty="0"/>
          </a:p>
        </p:txBody>
      </p:sp>
    </p:spTree>
    <p:extLst>
      <p:ext uri="{BB962C8B-B14F-4D97-AF65-F5344CB8AC3E}">
        <p14:creationId xmlns:p14="http://schemas.microsoft.com/office/powerpoint/2010/main" val="2691814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600" b="1" kern="1200">
          <a:solidFill>
            <a:srgbClr val="EF4129"/>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cfhp-ers.com/"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71600" y="1981200"/>
            <a:ext cx="6400800" cy="1206714"/>
          </a:xfrm>
        </p:spPr>
        <p:txBody>
          <a:bodyPr>
            <a:normAutofit lnSpcReduction="10000"/>
          </a:bodyPr>
          <a:lstStyle/>
          <a:p>
            <a:pPr lvl="0">
              <a:spcBef>
                <a:spcPct val="50000"/>
              </a:spcBef>
              <a:defRPr/>
            </a:pPr>
            <a:r>
              <a:rPr lang="en-US" sz="5800" dirty="0">
                <a:solidFill>
                  <a:srgbClr val="8F2A2A"/>
                </a:solidFill>
                <a:latin typeface="Arial Black" panose="020B0A04020102020204" pitchFamily="34" charset="0"/>
              </a:rPr>
              <a:t>WELCOME</a:t>
            </a:r>
            <a:r>
              <a:rPr lang="en-US" sz="4000" dirty="0">
                <a:latin typeface="Arial Black" panose="020B0A04020102020204" pitchFamily="34" charset="0"/>
              </a:rPr>
              <a:t/>
            </a:r>
            <a:br>
              <a:rPr lang="en-US" sz="4000" dirty="0">
                <a:latin typeface="Arial Black" panose="020B0A04020102020204" pitchFamily="34" charset="0"/>
              </a:rPr>
            </a:br>
            <a:r>
              <a:rPr lang="en-US" altLang="en-US" sz="2000" b="0" i="1" dirty="0">
                <a:solidFill>
                  <a:srgbClr val="EF4129"/>
                </a:solidFill>
                <a:latin typeface="Arial" panose="020B0604020202020204" pitchFamily="34" charset="0"/>
              </a:rPr>
              <a:t>Working together to cover what’s important in life.</a:t>
            </a:r>
            <a:endParaRPr lang="en-US" altLang="en-US" sz="2000" b="0" dirty="0">
              <a:solidFill>
                <a:srgbClr val="EF4129"/>
              </a:solidFill>
              <a:latin typeface="Arial" panose="020B0604020202020204" pitchFamily="34" charset="0"/>
            </a:endParaRPr>
          </a:p>
        </p:txBody>
      </p:sp>
      <p:pic>
        <p:nvPicPr>
          <p:cNvPr id="1026" name="Picture 2" descr="C:\Users\rb1605\Desktop\Logos\ERS Logo\ERS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86227" y="3810000"/>
            <a:ext cx="2171545" cy="1206714"/>
          </a:xfrm>
          <a:prstGeom prst="rect">
            <a:avLst/>
          </a:prstGeom>
          <a:noFill/>
          <a:ln w="127000" cap="sq">
            <a:solidFill>
              <a:schemeClr val="bg1"/>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386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Electronic Resources </a:t>
            </a:r>
            <a:r>
              <a:rPr lang="en-US" sz="2400" dirty="0"/>
              <a:t>(cont’d)</a:t>
            </a:r>
          </a:p>
        </p:txBody>
      </p:sp>
      <p:sp>
        <p:nvSpPr>
          <p:cNvPr id="3" name="Content Placeholder 2"/>
          <p:cNvSpPr>
            <a:spLocks noGrp="1"/>
          </p:cNvSpPr>
          <p:nvPr>
            <p:ph idx="1"/>
          </p:nvPr>
        </p:nvSpPr>
        <p:spPr>
          <a:xfrm>
            <a:off x="457200" y="1066801"/>
            <a:ext cx="8229600" cy="914399"/>
          </a:xfrm>
        </p:spPr>
        <p:txBody>
          <a:bodyPr>
            <a:normAutofit/>
          </a:bodyPr>
          <a:lstStyle/>
          <a:p>
            <a:pPr algn="ctr"/>
            <a:r>
              <a:rPr lang="en-US" sz="2600" b="1" dirty="0"/>
              <a:t>Our web-based health risk assessment program </a:t>
            </a:r>
            <a:br>
              <a:rPr lang="en-US" sz="2600" b="1" dirty="0"/>
            </a:br>
            <a:r>
              <a:rPr lang="en-US" sz="2600" b="1" dirty="0"/>
              <a:t>assists in managing our members’ health.</a:t>
            </a:r>
          </a:p>
        </p:txBody>
      </p:sp>
      <p:pic>
        <p:nvPicPr>
          <p:cNvPr id="4" name="Picture 15"/>
          <p:cNvPicPr>
            <a:picLocks noChangeAspect="1" noChangeArrowheads="1"/>
          </p:cNvPicPr>
          <p:nvPr/>
        </p:nvPicPr>
        <p:blipFill>
          <a:blip r:embed="rId3"/>
          <a:srcRect/>
          <a:stretch>
            <a:fillRect/>
          </a:stretch>
        </p:blipFill>
        <p:spPr bwMode="auto">
          <a:xfrm>
            <a:off x="1242652" y="1981200"/>
            <a:ext cx="6658695" cy="3396916"/>
          </a:xfrm>
          <a:prstGeom prst="rect">
            <a:avLst/>
          </a:prstGeom>
          <a:solidFill>
            <a:srgbClr val="FFFFFF">
              <a:shade val="85000"/>
            </a:srgbClr>
          </a:solidFill>
          <a:ln w="88900" cap="sq">
            <a:noFill/>
            <a:miter lim="800000"/>
          </a:ln>
          <a:effectLst/>
        </p:spPr>
      </p:pic>
    </p:spTree>
    <p:extLst>
      <p:ext uri="{BB962C8B-B14F-4D97-AF65-F5344CB8AC3E}">
        <p14:creationId xmlns:p14="http://schemas.microsoft.com/office/powerpoint/2010/main" val="840707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Enhanced Vision Benefit</a:t>
            </a:r>
          </a:p>
        </p:txBody>
      </p:sp>
      <p:sp>
        <p:nvSpPr>
          <p:cNvPr id="4" name="Content Placeholder 3"/>
          <p:cNvSpPr txBox="1">
            <a:spLocks/>
          </p:cNvSpPr>
          <p:nvPr/>
        </p:nvSpPr>
        <p:spPr>
          <a:xfrm>
            <a:off x="457200" y="5067300"/>
            <a:ext cx="8229600" cy="4191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4300" indent="-114300">
              <a:buFont typeface="Calibri" panose="020F0502020204030204" pitchFamily="34" charset="0"/>
              <a:buChar char="*"/>
              <a:defRPr/>
            </a:pPr>
            <a:r>
              <a:rPr lang="en-US" altLang="en-US" sz="1200" i="1" dirty="0">
                <a:latin typeface="Arial" panose="020B0604020202020204" pitchFamily="34" charset="0"/>
                <a:cs typeface="Arial" panose="020B0604020202020204" pitchFamily="34" charset="0"/>
              </a:rPr>
              <a:t>ERS cannot and does not guarantee the length of time that a specific type of “Value-Added” product shall be offered.  Any questions or concerns about these products should be directed to Community First Health Plans.</a:t>
            </a:r>
          </a:p>
        </p:txBody>
      </p:sp>
      <p:sp>
        <p:nvSpPr>
          <p:cNvPr id="7" name="Content Placeholder 6">
            <a:extLst>
              <a:ext uri="{FF2B5EF4-FFF2-40B4-BE49-F238E27FC236}">
                <a16:creationId xmlns="" xmlns:a16="http://schemas.microsoft.com/office/drawing/2014/main" id="{E3354013-9F01-4397-91C7-55FE34F93E64}"/>
              </a:ext>
            </a:extLst>
          </p:cNvPr>
          <p:cNvSpPr>
            <a:spLocks noGrp="1"/>
          </p:cNvSpPr>
          <p:nvPr>
            <p:ph idx="1"/>
          </p:nvPr>
        </p:nvSpPr>
        <p:spPr>
          <a:xfrm>
            <a:off x="457200" y="1219200"/>
            <a:ext cx="8229600" cy="3733800"/>
          </a:xfrm>
        </p:spPr>
        <p:txBody>
          <a:bodyPr>
            <a:normAutofit/>
          </a:bodyPr>
          <a:lstStyle/>
          <a:p>
            <a:r>
              <a:rPr lang="en-US" sz="2600" dirty="0"/>
              <a:t>Enhanced vision benefit through an agreement with </a:t>
            </a:r>
            <a:r>
              <a:rPr lang="en-US" sz="2600" dirty="0" err="1"/>
              <a:t>Envolve</a:t>
            </a:r>
            <a:r>
              <a:rPr lang="en-US" sz="2600" dirty="0"/>
              <a:t> Benefit Options that includes an </a:t>
            </a:r>
            <a:br>
              <a:rPr lang="en-US" sz="2600" dirty="0"/>
            </a:br>
            <a:r>
              <a:rPr lang="en-US" sz="2600" dirty="0"/>
              <a:t>eye exam plus the following:</a:t>
            </a:r>
          </a:p>
          <a:p>
            <a:pPr lvl="1">
              <a:lnSpc>
                <a:spcPct val="150000"/>
              </a:lnSpc>
            </a:pPr>
            <a:r>
              <a:rPr lang="en-US" sz="2000" dirty="0"/>
              <a:t>Lenses (single, bifocal, trifocal, lenticular)</a:t>
            </a:r>
          </a:p>
          <a:p>
            <a:pPr lvl="1">
              <a:lnSpc>
                <a:spcPct val="150000"/>
              </a:lnSpc>
            </a:pPr>
            <a:r>
              <a:rPr lang="en-US" sz="2000" dirty="0"/>
              <a:t>$125 allowance on frames </a:t>
            </a:r>
            <a:r>
              <a:rPr lang="en-US" sz="2000" dirty="0" smtClean="0"/>
              <a:t>OR $125 </a:t>
            </a:r>
            <a:r>
              <a:rPr lang="en-US" sz="2000" dirty="0"/>
              <a:t>allowance for fitting and contact lenses in lieu of glasses</a:t>
            </a:r>
          </a:p>
          <a:p>
            <a:pPr lvl="1">
              <a:lnSpc>
                <a:spcPct val="150000"/>
              </a:lnSpc>
            </a:pPr>
            <a:r>
              <a:rPr lang="en-US" sz="2000" dirty="0"/>
              <a:t>A 15% discount on LASIK at </a:t>
            </a:r>
            <a:r>
              <a:rPr lang="en-US" sz="2000" dirty="0" err="1"/>
              <a:t>LasikPlus</a:t>
            </a:r>
            <a:r>
              <a:rPr lang="en-US" sz="2000" dirty="0"/>
              <a:t> </a:t>
            </a:r>
          </a:p>
          <a:p>
            <a:endParaRPr lang="en-US" dirty="0"/>
          </a:p>
        </p:txBody>
      </p:sp>
    </p:spTree>
    <p:extLst>
      <p:ext uri="{BB962C8B-B14F-4D97-AF65-F5344CB8AC3E}">
        <p14:creationId xmlns:p14="http://schemas.microsoft.com/office/powerpoint/2010/main" val="1836888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Value-Added Benefits</a:t>
            </a:r>
          </a:p>
        </p:txBody>
      </p:sp>
      <p:sp>
        <p:nvSpPr>
          <p:cNvPr id="3" name="Content Placeholder 2"/>
          <p:cNvSpPr>
            <a:spLocks noGrp="1"/>
          </p:cNvSpPr>
          <p:nvPr>
            <p:ph idx="1"/>
          </p:nvPr>
        </p:nvSpPr>
        <p:spPr>
          <a:xfrm>
            <a:off x="495300" y="1295400"/>
            <a:ext cx="8343900" cy="3429000"/>
          </a:xfrm>
        </p:spPr>
        <p:txBody>
          <a:bodyPr>
            <a:noAutofit/>
          </a:bodyPr>
          <a:lstStyle/>
          <a:p>
            <a:r>
              <a:rPr lang="en-US" altLang="en-US" sz="2600" b="1" dirty="0"/>
              <a:t>Prescription medication discount card </a:t>
            </a:r>
            <a:r>
              <a:rPr lang="en-US" altLang="en-US" sz="2600" dirty="0"/>
              <a:t>for any family members who do not have pharmacy benefits.</a:t>
            </a:r>
          </a:p>
          <a:p>
            <a:endParaRPr lang="en-US" altLang="en-US" sz="2600" dirty="0"/>
          </a:p>
          <a:p>
            <a:r>
              <a:rPr lang="en-US" altLang="en-US" sz="2600" b="1" dirty="0"/>
              <a:t>Enhanced Travel Network </a:t>
            </a:r>
            <a:r>
              <a:rPr lang="en-US" altLang="en-US" sz="2600" dirty="0"/>
              <a:t>through First Health covering Urgent and Emergency Care while traveling outside the CFHP service area.</a:t>
            </a:r>
          </a:p>
        </p:txBody>
      </p:sp>
      <p:sp>
        <p:nvSpPr>
          <p:cNvPr id="5" name="Content Placeholder 3"/>
          <p:cNvSpPr txBox="1">
            <a:spLocks/>
          </p:cNvSpPr>
          <p:nvPr/>
        </p:nvSpPr>
        <p:spPr>
          <a:xfrm>
            <a:off x="457200" y="5029200"/>
            <a:ext cx="8229600" cy="4191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20650" indent="-114300">
              <a:buFont typeface="Calibri" panose="020F0502020204030204" pitchFamily="34" charset="0"/>
              <a:buChar char="*"/>
              <a:defRPr/>
            </a:pPr>
            <a:r>
              <a:rPr lang="en-US" altLang="en-US" sz="1200" i="1" dirty="0">
                <a:latin typeface="Arial" panose="020B0604020202020204" pitchFamily="34" charset="0"/>
                <a:cs typeface="Arial" panose="020B0604020202020204" pitchFamily="34" charset="0"/>
              </a:rPr>
              <a:t>ERS cannot and does not guarantee the length of time that a specific type of “Value-Added” product shall be offered. Any questions or concerns about these products should be directed to Community First Health Plans.</a:t>
            </a:r>
          </a:p>
        </p:txBody>
      </p:sp>
    </p:spTree>
    <p:extLst>
      <p:ext uri="{BB962C8B-B14F-4D97-AF65-F5344CB8AC3E}">
        <p14:creationId xmlns:p14="http://schemas.microsoft.com/office/powerpoint/2010/main" val="2069657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7856" y="723899"/>
            <a:ext cx="7888288" cy="2971801"/>
          </a:xfrm>
        </p:spPr>
        <p:txBody>
          <a:bodyPr>
            <a:noAutofit/>
          </a:bodyPr>
          <a:lstStyle/>
          <a:p>
            <a:r>
              <a:rPr lang="en-US" sz="5800" dirty="0">
                <a:solidFill>
                  <a:srgbClr val="8F2A2A"/>
                </a:solidFill>
                <a:latin typeface="Arial Black" panose="020B0A04020102020204" pitchFamily="34" charset="0"/>
              </a:rPr>
              <a:t>THANK YOU</a:t>
            </a:r>
            <a:r>
              <a:rPr lang="en-US" sz="4600" i="1" dirty="0"/>
              <a:t/>
            </a:r>
            <a:br>
              <a:rPr lang="en-US" sz="4600" i="1" dirty="0"/>
            </a:br>
            <a:r>
              <a:rPr lang="en-US" altLang="en-US" sz="2400" b="0" cap="none" dirty="0">
                <a:solidFill>
                  <a:schemeClr val="tx1"/>
                </a:solidFill>
                <a:latin typeface="Arial" panose="020B0604020202020204" pitchFamily="34" charset="0"/>
                <a:cs typeface="Arial" panose="020B0604020202020204" pitchFamily="34" charset="0"/>
              </a:rPr>
              <a:t>For more information,</a:t>
            </a:r>
            <a:br>
              <a:rPr lang="en-US" altLang="en-US" sz="2400" b="0" cap="none" dirty="0">
                <a:solidFill>
                  <a:schemeClr val="tx1"/>
                </a:solidFill>
                <a:latin typeface="Arial" panose="020B0604020202020204" pitchFamily="34" charset="0"/>
                <a:cs typeface="Arial" panose="020B0604020202020204" pitchFamily="34" charset="0"/>
              </a:rPr>
            </a:br>
            <a:r>
              <a:rPr lang="en-US" altLang="en-US" sz="2400" b="0" cap="none" dirty="0">
                <a:solidFill>
                  <a:schemeClr val="tx1"/>
                </a:solidFill>
                <a:latin typeface="Arial" panose="020B0604020202020204" pitchFamily="34" charset="0"/>
                <a:cs typeface="Arial" panose="020B0604020202020204" pitchFamily="34" charset="0"/>
              </a:rPr>
              <a:t>visit the our website at </a:t>
            </a:r>
            <a:r>
              <a:rPr lang="en-US" altLang="en-US" sz="2400" b="0" cap="none" dirty="0">
                <a:solidFill>
                  <a:srgbClr val="FF0000"/>
                </a:solidFill>
                <a:latin typeface="Arial" panose="020B0604020202020204" pitchFamily="34" charset="0"/>
                <a:cs typeface="Arial" panose="020B0604020202020204" pitchFamily="34" charset="0"/>
              </a:rPr>
              <a:t/>
            </a:r>
            <a:br>
              <a:rPr lang="en-US" altLang="en-US" sz="2400" b="0" cap="none" dirty="0">
                <a:solidFill>
                  <a:srgbClr val="FF0000"/>
                </a:solidFill>
                <a:latin typeface="Arial" panose="020B0604020202020204" pitchFamily="34" charset="0"/>
                <a:cs typeface="Arial" panose="020B0604020202020204" pitchFamily="34" charset="0"/>
              </a:rPr>
            </a:br>
            <a:r>
              <a:rPr lang="en-US" sz="2400" u="sng" dirty="0">
                <a:solidFill>
                  <a:srgbClr val="FF0000"/>
                </a:solidFill>
                <a:latin typeface="Arial" panose="020B0604020202020204" pitchFamily="34" charset="0"/>
                <a:cs typeface="Arial" panose="020B0604020202020204" pitchFamily="34" charset="0"/>
                <a:hlinkClick r:id="rId3"/>
              </a:rPr>
              <a:t>www.cfhp-ers.com</a:t>
            </a:r>
            <a:endParaRPr lang="en-US" sz="2400" u="sng" dirty="0">
              <a:solidFill>
                <a:srgbClr val="FF0000"/>
              </a:solidFill>
              <a:latin typeface="Arial" panose="020B0604020202020204" pitchFamily="34" charset="0"/>
              <a:cs typeface="Arial" panose="020B0604020202020204" pitchFamily="34" charset="0"/>
            </a:endParaRP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5362" y="4114800"/>
            <a:ext cx="2073275" cy="1281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7238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43" r="15661"/>
          <a:stretch/>
        </p:blipFill>
        <p:spPr bwMode="auto">
          <a:xfrm>
            <a:off x="1371600" y="1102404"/>
            <a:ext cx="6047267" cy="560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0" y="381000"/>
            <a:ext cx="9144000" cy="914400"/>
          </a:xfrm>
        </p:spPr>
        <p:txBody>
          <a:bodyPr>
            <a:normAutofit/>
          </a:bodyPr>
          <a:lstStyle/>
          <a:p>
            <a:pPr algn="ctr"/>
            <a:r>
              <a:rPr lang="en-US" sz="2400" b="1" dirty="0">
                <a:latin typeface="Arial" panose="020B0604020202020204" pitchFamily="34" charset="0"/>
                <a:cs typeface="Arial" panose="020B0604020202020204" pitchFamily="34" charset="0"/>
              </a:rPr>
              <a:t>Community First Health Plans is a locally owned and managed, non-profit HMO, serving the following counties:</a:t>
            </a:r>
          </a:p>
        </p:txBody>
      </p:sp>
    </p:spTree>
    <p:extLst>
      <p:ext uri="{BB962C8B-B14F-4D97-AF65-F5344CB8AC3E}">
        <p14:creationId xmlns:p14="http://schemas.microsoft.com/office/powerpoint/2010/main" val="1464567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03238"/>
            <a:ext cx="4267200" cy="1706562"/>
          </a:xfrm>
        </p:spPr>
        <p:txBody>
          <a:bodyPr/>
          <a:lstStyle/>
          <a:p>
            <a:r>
              <a:rPr lang="en-US" sz="3200" dirty="0"/>
              <a:t>Customer Service is the Core of </a:t>
            </a:r>
            <a:br>
              <a:rPr lang="en-US" sz="3200" dirty="0"/>
            </a:br>
            <a:r>
              <a:rPr lang="en-US" sz="3200" dirty="0"/>
              <a:t>Our Business</a:t>
            </a:r>
          </a:p>
        </p:txBody>
      </p:sp>
      <p:sp>
        <p:nvSpPr>
          <p:cNvPr id="3" name="Content Placeholder 2"/>
          <p:cNvSpPr>
            <a:spLocks noGrp="1"/>
          </p:cNvSpPr>
          <p:nvPr>
            <p:ph idx="1"/>
          </p:nvPr>
        </p:nvSpPr>
        <p:spPr>
          <a:xfrm>
            <a:off x="381000" y="2438401"/>
            <a:ext cx="4419600" cy="3444082"/>
          </a:xfrm>
        </p:spPr>
        <p:txBody>
          <a:bodyPr>
            <a:normAutofit/>
          </a:bodyPr>
          <a:lstStyle/>
          <a:p>
            <a:pPr>
              <a:spcAft>
                <a:spcPct val="50000"/>
              </a:spcAft>
              <a:defRPr/>
            </a:pPr>
            <a:r>
              <a:rPr lang="en-US" altLang="en-US" sz="2600" dirty="0"/>
              <a:t>Our staff, including the Member Services Department, are located in San Antonio, providing you with easy access to customer assistance.</a:t>
            </a:r>
          </a:p>
        </p:txBody>
      </p:sp>
      <p:pic>
        <p:nvPicPr>
          <p:cNvPr id="4" name="Picture 7" descr="P:\SPBD\Corporate Communications\Photography\CFHP Photoshoot 032311\Edited\DSC_9522.JPG"/>
          <p:cNvPicPr>
            <a:picLocks noChangeAspect="1" noChangeArrowheads="1"/>
          </p:cNvPicPr>
          <p:nvPr/>
        </p:nvPicPr>
        <p:blipFill rotWithShape="1">
          <a:blip r:embed="rId3"/>
          <a:srcRect l="23567" t="3184" r="33979" b="-369"/>
          <a:stretch/>
        </p:blipFill>
        <p:spPr bwMode="auto">
          <a:xfrm>
            <a:off x="5033211" y="0"/>
            <a:ext cx="4110789" cy="6245352"/>
          </a:xfrm>
          <a:prstGeom prst="rect">
            <a:avLst/>
          </a:prstGeom>
          <a:solidFill>
            <a:srgbClr val="FFFFFF">
              <a:shade val="85000"/>
            </a:srgbClr>
          </a:solidFill>
          <a:ln w="88900" cap="sq">
            <a:noFill/>
            <a:miter lim="800000"/>
          </a:ln>
          <a:effectLst/>
        </p:spPr>
      </p:pic>
    </p:spTree>
    <p:extLst>
      <p:ext uri="{BB962C8B-B14F-4D97-AF65-F5344CB8AC3E}">
        <p14:creationId xmlns:p14="http://schemas.microsoft.com/office/powerpoint/2010/main" val="3952294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Community First Network</a:t>
            </a:r>
          </a:p>
        </p:txBody>
      </p:sp>
      <p:sp>
        <p:nvSpPr>
          <p:cNvPr id="3" name="Content Placeholder 2"/>
          <p:cNvSpPr>
            <a:spLocks noGrp="1"/>
          </p:cNvSpPr>
          <p:nvPr>
            <p:ph idx="1"/>
          </p:nvPr>
        </p:nvSpPr>
        <p:spPr>
          <a:xfrm>
            <a:off x="457200" y="1295401"/>
            <a:ext cx="8229600" cy="4843838"/>
          </a:xfrm>
        </p:spPr>
        <p:txBody>
          <a:bodyPr/>
          <a:lstStyle/>
          <a:p>
            <a:r>
              <a:rPr lang="en-US" sz="2600" b="1" dirty="0"/>
              <a:t>The Provider Network Includes:</a:t>
            </a:r>
          </a:p>
          <a:p>
            <a:pPr marL="806450" lvl="1" indent="-342900">
              <a:lnSpc>
                <a:spcPct val="150000"/>
              </a:lnSpc>
              <a:buFont typeface="Arial" panose="020B0604020202020204" pitchFamily="34" charset="0"/>
              <a:buChar char="‒"/>
            </a:pPr>
            <a:r>
              <a:rPr lang="en-US" altLang="en-US" sz="2000" dirty="0"/>
              <a:t>23 Hospitals</a:t>
            </a:r>
          </a:p>
          <a:p>
            <a:pPr marL="806450" lvl="1" indent="-342900">
              <a:lnSpc>
                <a:spcPct val="150000"/>
              </a:lnSpc>
              <a:buFont typeface="Arial" panose="020B0604020202020204" pitchFamily="34" charset="0"/>
              <a:buChar char="‒"/>
            </a:pPr>
            <a:r>
              <a:rPr lang="en-US" altLang="en-US" sz="2000" dirty="0"/>
              <a:t>More than 550 Primary Care Physicians (PCPs)</a:t>
            </a:r>
          </a:p>
          <a:p>
            <a:pPr marL="806450" lvl="1" indent="-342900">
              <a:lnSpc>
                <a:spcPct val="150000"/>
              </a:lnSpc>
              <a:buFont typeface="Arial" panose="020B0604020202020204" pitchFamily="34" charset="0"/>
              <a:buChar char="‒"/>
            </a:pPr>
            <a:r>
              <a:rPr lang="en-US" altLang="en-US" sz="2000" dirty="0"/>
              <a:t>More than 1,700 Specialists</a:t>
            </a:r>
          </a:p>
          <a:p>
            <a:pPr marL="806450" lvl="1" indent="-342900">
              <a:lnSpc>
                <a:spcPct val="150000"/>
              </a:lnSpc>
              <a:buFont typeface="Arial" panose="020B0604020202020204" pitchFamily="34" charset="0"/>
              <a:buChar char="‒"/>
            </a:pPr>
            <a:r>
              <a:rPr lang="en-US" altLang="en-US" sz="2000" dirty="0"/>
              <a:t>27 Urgent Care Clinics</a:t>
            </a:r>
            <a:endParaRPr lang="en-US" altLang="en-US" dirty="0"/>
          </a:p>
        </p:txBody>
      </p:sp>
    </p:spTree>
    <p:extLst>
      <p:ext uri="{BB962C8B-B14F-4D97-AF65-F5344CB8AC3E}">
        <p14:creationId xmlns:p14="http://schemas.microsoft.com/office/powerpoint/2010/main" val="3536833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600" b="1" dirty="0"/>
              <a:t>Dedicated Customer Service Lines</a:t>
            </a:r>
          </a:p>
          <a:p>
            <a:pPr marL="806450" lvl="1" indent="-342900">
              <a:lnSpc>
                <a:spcPct val="150000"/>
              </a:lnSpc>
              <a:buFont typeface="Arial" panose="020B0604020202020204" pitchFamily="34" charset="0"/>
              <a:buChar char="‒"/>
              <a:defRPr/>
            </a:pPr>
            <a:r>
              <a:rPr lang="en-US" sz="2000" dirty="0"/>
              <a:t>(210) 358-6262, Toll-free (877) 698-7032 </a:t>
            </a:r>
          </a:p>
          <a:p>
            <a:pPr marL="806450" lvl="1" indent="-342900">
              <a:lnSpc>
                <a:spcPct val="150000"/>
              </a:lnSpc>
              <a:buFont typeface="Arial" panose="020B0604020202020204" pitchFamily="34" charset="0"/>
              <a:buChar char="‒"/>
              <a:defRPr/>
            </a:pPr>
            <a:r>
              <a:rPr lang="en-US" sz="2000" dirty="0"/>
              <a:t>TTY: (210) 358-6080, Toll-free (800) 390-1175</a:t>
            </a:r>
          </a:p>
          <a:p>
            <a:pPr marL="806450" lvl="1" indent="-342900">
              <a:lnSpc>
                <a:spcPct val="150000"/>
              </a:lnSpc>
              <a:buFont typeface="Arial" panose="020B0604020202020204" pitchFamily="34" charset="0"/>
              <a:buChar char="‒"/>
              <a:defRPr/>
            </a:pPr>
            <a:r>
              <a:rPr lang="en-US" sz="2000" dirty="0"/>
              <a:t>Monday – Friday, 8:30 a.m. – 5 p.m. CT</a:t>
            </a:r>
          </a:p>
          <a:p>
            <a:pPr marL="806450" lvl="1" indent="-342900">
              <a:buFont typeface="Arial" panose="020B0604020202020204" pitchFamily="34" charset="0"/>
              <a:buChar char="‒"/>
              <a:defRPr/>
            </a:pPr>
            <a:r>
              <a:rPr lang="en-US" sz="2000" dirty="0"/>
              <a:t>After-hours phone calls are routed to </a:t>
            </a:r>
            <a:r>
              <a:rPr lang="en-US" dirty="0"/>
              <a:t>the </a:t>
            </a:r>
            <a:br>
              <a:rPr lang="en-US" dirty="0"/>
            </a:br>
            <a:r>
              <a:rPr lang="en-US" dirty="0"/>
              <a:t>CFHP </a:t>
            </a:r>
            <a:r>
              <a:rPr lang="en-US" sz="2000" dirty="0"/>
              <a:t>Nurse Advice Line</a:t>
            </a:r>
          </a:p>
        </p:txBody>
      </p:sp>
      <p:sp>
        <p:nvSpPr>
          <p:cNvPr id="8" name="Title 7">
            <a:extLst>
              <a:ext uri="{FF2B5EF4-FFF2-40B4-BE49-F238E27FC236}">
                <a16:creationId xmlns="" xmlns:a16="http://schemas.microsoft.com/office/drawing/2014/main" id="{E43E550C-F158-4E62-9310-5ED02A627C6B}"/>
              </a:ext>
            </a:extLst>
          </p:cNvPr>
          <p:cNvSpPr>
            <a:spLocks noGrp="1"/>
          </p:cNvSpPr>
          <p:nvPr>
            <p:ph type="title"/>
          </p:nvPr>
        </p:nvSpPr>
        <p:spPr/>
        <p:txBody>
          <a:bodyPr/>
          <a:lstStyle/>
          <a:p>
            <a:r>
              <a:rPr lang="en-US" dirty="0"/>
              <a:t>We’re Here to Help</a:t>
            </a:r>
          </a:p>
        </p:txBody>
      </p:sp>
    </p:spTree>
    <p:extLst>
      <p:ext uri="{BB962C8B-B14F-4D97-AF65-F5344CB8AC3E}">
        <p14:creationId xmlns:p14="http://schemas.microsoft.com/office/powerpoint/2010/main" val="3268462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7">
            <a:extLst>
              <a:ext uri="{FF2B5EF4-FFF2-40B4-BE49-F238E27FC236}">
                <a16:creationId xmlns="" xmlns:a16="http://schemas.microsoft.com/office/drawing/2014/main" id="{A5A2C0D8-EE77-4D91-A9DE-03D37901CB9A}"/>
              </a:ext>
            </a:extLst>
          </p:cNvPr>
          <p:cNvSpPr txBox="1">
            <a:spLocks noGrp="1"/>
          </p:cNvSpPr>
          <p:nvPr>
            <p:ph idx="1"/>
          </p:nvPr>
        </p:nvSpPr>
        <p:spPr>
          <a:xfrm>
            <a:off x="457200" y="1295401"/>
            <a:ext cx="8229600" cy="4209554"/>
          </a:xfrm>
          <a:prstGeom prst="rect">
            <a:avLst/>
          </a:prstGeom>
        </p:spPr>
        <p:txBody>
          <a:bodyPr vert="horz" lIns="91440" tIns="45720" rIns="91440" bIns="45720" numCol="2" rtlCol="0">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2800" b="1" kern="1200" baseline="0">
                <a:solidFill>
                  <a:srgbClr val="EF4129"/>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Calibri" panose="020F050202020403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624"/>
              </a:spcBef>
              <a:spcAft>
                <a:spcPts val="624"/>
              </a:spcAft>
            </a:pPr>
            <a:r>
              <a:rPr lang="en-US" sz="2600" dirty="0"/>
              <a:t>Physicians/Lab Services</a:t>
            </a:r>
          </a:p>
          <a:p>
            <a:pPr marL="285750" lvl="0" indent="-285750">
              <a:spcBef>
                <a:spcPts val="0"/>
              </a:spcBef>
              <a:buFont typeface="Arial" panose="020B0604020202020204" pitchFamily="34" charset="0"/>
              <a:buChar char="‒"/>
            </a:pPr>
            <a:r>
              <a:rPr lang="en-US" sz="1800" b="0" dirty="0">
                <a:solidFill>
                  <a:schemeClr val="tx1"/>
                </a:solidFill>
              </a:rPr>
              <a:t>*PCP office visit $25</a:t>
            </a:r>
            <a:br>
              <a:rPr lang="en-US" sz="1800" b="0" dirty="0">
                <a:solidFill>
                  <a:schemeClr val="tx1"/>
                </a:solidFill>
              </a:rPr>
            </a:br>
            <a:endParaRPr lang="en-US" sz="1800" b="0" dirty="0">
              <a:solidFill>
                <a:schemeClr val="tx1"/>
              </a:solidFill>
            </a:endParaRPr>
          </a:p>
          <a:p>
            <a:pPr marL="285750" lvl="0" indent="-285750">
              <a:spcBef>
                <a:spcPts val="0"/>
              </a:spcBef>
              <a:buFont typeface="Arial" panose="020B0604020202020204" pitchFamily="34" charset="0"/>
              <a:buChar char="‒"/>
            </a:pPr>
            <a:r>
              <a:rPr lang="en-US" sz="1800" b="0" dirty="0">
                <a:solidFill>
                  <a:schemeClr val="tx1"/>
                </a:solidFill>
              </a:rPr>
              <a:t>*Specialist office visit $40</a:t>
            </a:r>
            <a:br>
              <a:rPr lang="en-US" sz="1800" b="0" dirty="0">
                <a:solidFill>
                  <a:schemeClr val="tx1"/>
                </a:solidFill>
              </a:rPr>
            </a:br>
            <a:endParaRPr lang="en-US" sz="1800" b="0" dirty="0">
              <a:solidFill>
                <a:schemeClr val="tx1"/>
              </a:solidFill>
            </a:endParaRPr>
          </a:p>
          <a:p>
            <a:pPr marL="285750" lvl="0" indent="-285750">
              <a:spcBef>
                <a:spcPts val="0"/>
              </a:spcBef>
              <a:buFont typeface="Arial" panose="020B0604020202020204" pitchFamily="34" charset="0"/>
              <a:buChar char="‒"/>
            </a:pPr>
            <a:r>
              <a:rPr lang="en-US" sz="1800" b="0" dirty="0">
                <a:solidFill>
                  <a:schemeClr val="tx1"/>
                </a:solidFill>
              </a:rPr>
              <a:t>*Diagnostic x-rays, mammography, lab Tests 20% (unless provided during an office visit)</a:t>
            </a:r>
            <a:br>
              <a:rPr lang="en-US" sz="1800" b="0" dirty="0">
                <a:solidFill>
                  <a:schemeClr val="tx1"/>
                </a:solidFill>
              </a:rPr>
            </a:br>
            <a:endParaRPr lang="en-US" sz="1800" b="0" dirty="0">
              <a:solidFill>
                <a:schemeClr val="tx1"/>
              </a:solidFill>
            </a:endParaRPr>
          </a:p>
          <a:p>
            <a:pPr marL="285750" lvl="0" indent="-285750">
              <a:spcBef>
                <a:spcPts val="0"/>
              </a:spcBef>
              <a:buFont typeface="Arial" panose="020B0604020202020204" pitchFamily="34" charset="0"/>
              <a:buChar char="‒"/>
            </a:pPr>
            <a:r>
              <a:rPr lang="en-US" sz="1800" b="0" dirty="0">
                <a:solidFill>
                  <a:schemeClr val="tx1"/>
                </a:solidFill>
              </a:rPr>
              <a:t>$2,000 out-of-pocket coinsurance max per person per plan year (applies to all services)</a:t>
            </a:r>
            <a:br>
              <a:rPr lang="en-US" sz="1800" b="0" dirty="0">
                <a:solidFill>
                  <a:schemeClr val="tx1"/>
                </a:solidFill>
              </a:rPr>
            </a:br>
            <a:r>
              <a:rPr lang="en-US" sz="1800" b="0" dirty="0">
                <a:solidFill>
                  <a:schemeClr val="tx1"/>
                </a:solidFill>
              </a:rPr>
              <a:t/>
            </a:r>
            <a:br>
              <a:rPr lang="en-US" sz="1800" b="0" dirty="0">
                <a:solidFill>
                  <a:schemeClr val="tx1"/>
                </a:solidFill>
              </a:rPr>
            </a:br>
            <a:r>
              <a:rPr lang="en-US" sz="1800" b="0" dirty="0">
                <a:solidFill>
                  <a:schemeClr val="tx1"/>
                </a:solidFill>
              </a:rPr>
              <a:t/>
            </a:r>
            <a:br>
              <a:rPr lang="en-US" sz="1800" b="0" dirty="0">
                <a:solidFill>
                  <a:schemeClr val="tx1"/>
                </a:solidFill>
              </a:rPr>
            </a:br>
            <a:r>
              <a:rPr lang="en-US" sz="1800" b="0" dirty="0">
                <a:solidFill>
                  <a:schemeClr val="tx1"/>
                </a:solidFill>
              </a:rPr>
              <a:t/>
            </a:r>
            <a:br>
              <a:rPr lang="en-US" sz="1800" b="0" dirty="0">
                <a:solidFill>
                  <a:schemeClr val="tx1"/>
                </a:solidFill>
              </a:rPr>
            </a:br>
            <a:endParaRPr lang="en-US" sz="1800" b="0" dirty="0">
              <a:solidFill>
                <a:schemeClr val="tx1"/>
              </a:solidFill>
            </a:endParaRPr>
          </a:p>
          <a:p>
            <a:pPr marL="285750" lvl="0" indent="-285750">
              <a:spcBef>
                <a:spcPts val="0"/>
              </a:spcBef>
              <a:buFont typeface="Arial" panose="020B0604020202020204" pitchFamily="34" charset="0"/>
              <a:buChar char="‒"/>
            </a:pPr>
            <a:r>
              <a:rPr lang="en-US" sz="1800" b="0" dirty="0">
                <a:solidFill>
                  <a:schemeClr val="tx1"/>
                </a:solidFill>
              </a:rPr>
              <a:t>No maximum on out-of-pocket copayments</a:t>
            </a:r>
            <a:br>
              <a:rPr lang="en-US" sz="1800" b="0" dirty="0">
                <a:solidFill>
                  <a:schemeClr val="tx1"/>
                </a:solidFill>
              </a:rPr>
            </a:br>
            <a:endParaRPr lang="en-US" sz="1800" b="0" dirty="0">
              <a:solidFill>
                <a:schemeClr val="tx1"/>
              </a:solidFill>
            </a:endParaRPr>
          </a:p>
          <a:p>
            <a:pPr marL="285750" lvl="0" indent="-285750">
              <a:spcBef>
                <a:spcPts val="0"/>
              </a:spcBef>
              <a:buFont typeface="Arial" panose="020B0604020202020204" pitchFamily="34" charset="0"/>
              <a:buChar char="‒"/>
            </a:pPr>
            <a:r>
              <a:rPr lang="en-US" sz="1800" b="0" dirty="0">
                <a:solidFill>
                  <a:schemeClr val="tx1"/>
                </a:solidFill>
              </a:rPr>
              <a:t>*Immunizations: no charge</a:t>
            </a:r>
            <a:br>
              <a:rPr lang="en-US" sz="1800" b="0" dirty="0">
                <a:solidFill>
                  <a:schemeClr val="tx1"/>
                </a:solidFill>
              </a:rPr>
            </a:br>
            <a:endParaRPr lang="en-US" sz="1800" b="0" dirty="0">
              <a:solidFill>
                <a:schemeClr val="tx1"/>
              </a:solidFill>
            </a:endParaRPr>
          </a:p>
          <a:p>
            <a:pPr marL="285750" lvl="0" indent="-285750">
              <a:spcBef>
                <a:spcPts val="0"/>
              </a:spcBef>
              <a:buFont typeface="Arial" panose="020B0604020202020204" pitchFamily="34" charset="0"/>
              <a:buChar char="‒"/>
            </a:pPr>
            <a:r>
              <a:rPr lang="en-US" sz="1800" b="0" dirty="0">
                <a:solidFill>
                  <a:schemeClr val="tx1"/>
                </a:solidFill>
              </a:rPr>
              <a:t>High tech radiology (CT scans, MRI, and nuclear medicine)</a:t>
            </a:r>
            <a:br>
              <a:rPr lang="en-US" sz="1800" b="0" dirty="0">
                <a:solidFill>
                  <a:schemeClr val="tx1"/>
                </a:solidFill>
              </a:rPr>
            </a:br>
            <a:r>
              <a:rPr lang="en-US" sz="1800" b="0" dirty="0">
                <a:solidFill>
                  <a:schemeClr val="tx1"/>
                </a:solidFill>
              </a:rPr>
              <a:t>$100 copay plus 20%</a:t>
            </a:r>
          </a:p>
        </p:txBody>
      </p:sp>
      <p:sp>
        <p:nvSpPr>
          <p:cNvPr id="5" name="Title 1">
            <a:extLst>
              <a:ext uri="{FF2B5EF4-FFF2-40B4-BE49-F238E27FC236}">
                <a16:creationId xmlns="" xmlns:a16="http://schemas.microsoft.com/office/drawing/2014/main" id="{A2DD8647-C8BD-430B-894A-E936B0F8C4B1}"/>
              </a:ext>
            </a:extLst>
          </p:cNvPr>
          <p:cNvSpPr txBox="1">
            <a:spLocks/>
          </p:cNvSpPr>
          <p:nvPr/>
        </p:nvSpPr>
        <p:spPr>
          <a:xfrm>
            <a:off x="457200" y="334962"/>
            <a:ext cx="8229600" cy="808038"/>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1" kern="1200" baseline="0">
                <a:solidFill>
                  <a:srgbClr val="8F2A2A"/>
                </a:solidFill>
                <a:latin typeface="Arial Black" panose="020B0A04020102020204" pitchFamily="34" charset="0"/>
                <a:ea typeface="+mj-ea"/>
                <a:cs typeface="Arial" panose="020B0604020202020204" pitchFamily="34" charset="0"/>
              </a:defRPr>
            </a:lvl1pPr>
          </a:lstStyle>
          <a:p>
            <a:r>
              <a:rPr lang="en-US" dirty="0"/>
              <a:t>Benefits </a:t>
            </a:r>
            <a:r>
              <a:rPr lang="en-US" dirty="0" smtClean="0"/>
              <a:t>Overview</a:t>
            </a:r>
            <a:endParaRPr lang="en-US" dirty="0"/>
          </a:p>
        </p:txBody>
      </p:sp>
      <p:sp>
        <p:nvSpPr>
          <p:cNvPr id="11" name="Rectangle 10">
            <a:extLst>
              <a:ext uri="{FF2B5EF4-FFF2-40B4-BE49-F238E27FC236}">
                <a16:creationId xmlns="" xmlns:a16="http://schemas.microsoft.com/office/drawing/2014/main" id="{867B0AD3-1F7C-4F88-BCBB-55F2CCE3FC02}"/>
              </a:ext>
            </a:extLst>
          </p:cNvPr>
          <p:cNvSpPr/>
          <p:nvPr/>
        </p:nvSpPr>
        <p:spPr>
          <a:xfrm>
            <a:off x="461210" y="5562600"/>
            <a:ext cx="8225590" cy="461665"/>
          </a:xfrm>
          <a:prstGeom prst="rect">
            <a:avLst/>
          </a:prstGeom>
          <a:solidFill>
            <a:schemeClr val="bg1"/>
          </a:solidFill>
        </p:spPr>
        <p:txBody>
          <a:bodyPr wrap="square">
            <a:spAutoFit/>
          </a:bodyPr>
          <a:lstStyle/>
          <a:p>
            <a:pPr marL="107950" indent="-107950">
              <a:buFont typeface="Calibri" panose="020F0502020204030204" pitchFamily="34" charset="0"/>
              <a:buChar char="*"/>
              <a:defRPr/>
            </a:pPr>
            <a:r>
              <a:rPr lang="en-US" sz="1200" i="1" dirty="0">
                <a:latin typeface="Arial" panose="020B0604020202020204" pitchFamily="34" charset="0"/>
                <a:cs typeface="Arial" panose="020B0604020202020204" pitchFamily="34" charset="0"/>
              </a:rPr>
              <a:t>Under the Affordable Care Act, certain preventive services are paid at 100% (i.e., at no cost to the member) dependent upon physician billing and diagnosis. In some cases, you will be responsible for payment of some services.</a:t>
            </a:r>
          </a:p>
        </p:txBody>
      </p:sp>
    </p:spTree>
    <p:extLst>
      <p:ext uri="{BB962C8B-B14F-4D97-AF65-F5344CB8AC3E}">
        <p14:creationId xmlns:p14="http://schemas.microsoft.com/office/powerpoint/2010/main" val="640510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 xmlns:a16="http://schemas.microsoft.com/office/drawing/2014/main" id="{41CB03F5-0BB9-489C-B01E-AECA36453A78}"/>
              </a:ext>
            </a:extLst>
          </p:cNvPr>
          <p:cNvSpPr>
            <a:spLocks noGrp="1"/>
          </p:cNvSpPr>
          <p:nvPr>
            <p:ph idx="1"/>
          </p:nvPr>
        </p:nvSpPr>
        <p:spPr>
          <a:xfrm>
            <a:off x="453188" y="1143001"/>
            <a:ext cx="8690812" cy="3962400"/>
          </a:xfrm>
        </p:spPr>
        <p:txBody>
          <a:bodyPr numCol="2">
            <a:normAutofit/>
          </a:bodyPr>
          <a:lstStyle/>
          <a:p>
            <a:r>
              <a:rPr lang="en-US" sz="2600" dirty="0"/>
              <a:t>Hospital Services</a:t>
            </a:r>
          </a:p>
          <a:p>
            <a:pPr marL="0" lvl="1" indent="0">
              <a:buNone/>
            </a:pPr>
            <a:r>
              <a:rPr lang="en-US" sz="2200" b="1" dirty="0"/>
              <a:t>Inpatient Hospital</a:t>
            </a:r>
          </a:p>
          <a:p>
            <a:pPr marL="457200" lvl="1"/>
            <a:r>
              <a:rPr lang="en-US" sz="1900" dirty="0"/>
              <a:t>$150 per day copayment per admission, (5 day copayment</a:t>
            </a:r>
            <a:br>
              <a:rPr lang="en-US" sz="1900" dirty="0"/>
            </a:br>
            <a:r>
              <a:rPr lang="en-US" sz="1900" dirty="0"/>
              <a:t>max) plus 20%</a:t>
            </a:r>
          </a:p>
          <a:p>
            <a:pPr marL="457200" lvl="1"/>
            <a:r>
              <a:rPr lang="en-US" sz="1900" dirty="0"/>
              <a:t>$2,250 hospital copayment </a:t>
            </a:r>
            <a:br>
              <a:rPr lang="en-US" sz="1900" dirty="0"/>
            </a:br>
            <a:r>
              <a:rPr lang="en-US" sz="1900" dirty="0"/>
              <a:t>max per person per plan year </a:t>
            </a:r>
            <a:r>
              <a:rPr lang="en-US" sz="1600" dirty="0"/>
              <a:t/>
            </a:r>
            <a:br>
              <a:rPr lang="en-US" sz="1600" dirty="0"/>
            </a:br>
            <a:endParaRPr lang="en-US" sz="1600" dirty="0"/>
          </a:p>
          <a:p>
            <a:pPr marL="0" lvl="1" indent="0">
              <a:buNone/>
            </a:pPr>
            <a:r>
              <a:rPr lang="en-US" sz="2200" b="1" dirty="0"/>
              <a:t>Outpatient Day Surgery</a:t>
            </a:r>
          </a:p>
          <a:p>
            <a:pPr marL="457200" lvl="1"/>
            <a:r>
              <a:rPr lang="en-US" sz="1900" dirty="0"/>
              <a:t>$100 copayment plus 20%</a:t>
            </a:r>
            <a:r>
              <a:rPr lang="en-US" sz="1600" dirty="0"/>
              <a:t/>
            </a:r>
            <a:br>
              <a:rPr lang="en-US" sz="1600" dirty="0"/>
            </a:br>
            <a:endParaRPr lang="en-US" sz="1600" dirty="0"/>
          </a:p>
          <a:p>
            <a:pPr marL="0" lvl="1" indent="0">
              <a:buNone/>
            </a:pPr>
            <a:endParaRPr lang="en-US" sz="2200" b="1" dirty="0"/>
          </a:p>
          <a:p>
            <a:pPr marL="0" lvl="1" indent="0">
              <a:buNone/>
            </a:pPr>
            <a:r>
              <a:rPr lang="en-US" sz="2200" b="1" dirty="0"/>
              <a:t>Urgent Care </a:t>
            </a:r>
          </a:p>
          <a:p>
            <a:pPr marL="457200" lvl="1"/>
            <a:r>
              <a:rPr lang="en-US" sz="1900" dirty="0"/>
              <a:t>$50 copayment plus 20%</a:t>
            </a:r>
            <a:r>
              <a:rPr lang="en-US" sz="1600" dirty="0"/>
              <a:t/>
            </a:r>
            <a:br>
              <a:rPr lang="en-US" sz="1600" dirty="0"/>
            </a:br>
            <a:endParaRPr lang="en-US" sz="1600" dirty="0"/>
          </a:p>
          <a:p>
            <a:pPr marL="0" lvl="1" indent="0">
              <a:buNone/>
            </a:pPr>
            <a:r>
              <a:rPr lang="en-US" sz="2200" b="1" dirty="0"/>
              <a:t>Emergency Care</a:t>
            </a:r>
          </a:p>
          <a:p>
            <a:pPr marL="457200" lvl="1"/>
            <a:r>
              <a:rPr lang="en-US" sz="1900" dirty="0"/>
              <a:t>$150 copayment plus 20%</a:t>
            </a:r>
          </a:p>
          <a:p>
            <a:endParaRPr lang="en-US" dirty="0"/>
          </a:p>
        </p:txBody>
      </p:sp>
      <p:sp>
        <p:nvSpPr>
          <p:cNvPr id="2" name="Title 1"/>
          <p:cNvSpPr>
            <a:spLocks noGrp="1"/>
          </p:cNvSpPr>
          <p:nvPr>
            <p:ph type="title"/>
          </p:nvPr>
        </p:nvSpPr>
        <p:spPr>
          <a:xfrm>
            <a:off x="453189" y="334962"/>
            <a:ext cx="8229600" cy="808038"/>
          </a:xfrm>
        </p:spPr>
        <p:txBody>
          <a:bodyPr/>
          <a:lstStyle/>
          <a:p>
            <a:r>
              <a:rPr lang="en-US" dirty="0"/>
              <a:t>Benefits Overview (cont’d)</a:t>
            </a:r>
            <a:br>
              <a:rPr lang="en-US" dirty="0"/>
            </a:br>
            <a:endParaRPr lang="en-US" dirty="0"/>
          </a:p>
        </p:txBody>
      </p:sp>
    </p:spTree>
    <p:extLst>
      <p:ext uri="{BB962C8B-B14F-4D97-AF65-F5344CB8AC3E}">
        <p14:creationId xmlns:p14="http://schemas.microsoft.com/office/powerpoint/2010/main" val="1154240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A2DD8647-C8BD-430B-894A-E936B0F8C4B1}"/>
              </a:ext>
            </a:extLst>
          </p:cNvPr>
          <p:cNvSpPr txBox="1">
            <a:spLocks/>
          </p:cNvSpPr>
          <p:nvPr/>
        </p:nvSpPr>
        <p:spPr>
          <a:xfrm>
            <a:off x="457200" y="334962"/>
            <a:ext cx="8229600" cy="808038"/>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1" kern="1200" baseline="0">
                <a:solidFill>
                  <a:srgbClr val="8F2A2A"/>
                </a:solidFill>
                <a:latin typeface="Arial Black" panose="020B0A04020102020204" pitchFamily="34" charset="0"/>
                <a:ea typeface="+mj-ea"/>
                <a:cs typeface="Arial" panose="020B0604020202020204" pitchFamily="34" charset="0"/>
              </a:defRPr>
            </a:lvl1pPr>
          </a:lstStyle>
          <a:p>
            <a:r>
              <a:rPr lang="en-US" dirty="0"/>
              <a:t>Benefits Overview </a:t>
            </a:r>
            <a:r>
              <a:rPr lang="en-US" sz="2000" dirty="0"/>
              <a:t>(cont’d)</a:t>
            </a:r>
            <a:endParaRPr lang="en-US" dirty="0"/>
          </a:p>
        </p:txBody>
      </p:sp>
      <p:graphicFrame>
        <p:nvGraphicFramePr>
          <p:cNvPr id="7" name="Table 6">
            <a:extLst>
              <a:ext uri="{FF2B5EF4-FFF2-40B4-BE49-F238E27FC236}">
                <a16:creationId xmlns="" xmlns:a16="http://schemas.microsoft.com/office/drawing/2014/main" id="{647C19CF-F9D2-45ED-94B5-E12B2662D100}"/>
              </a:ext>
            </a:extLst>
          </p:cNvPr>
          <p:cNvGraphicFramePr>
            <a:graphicFrameLocks noGrp="1"/>
          </p:cNvGraphicFramePr>
          <p:nvPr>
            <p:extLst>
              <p:ext uri="{D42A27DB-BD31-4B8C-83A1-F6EECF244321}">
                <p14:modId xmlns:p14="http://schemas.microsoft.com/office/powerpoint/2010/main" val="1673505536"/>
              </p:ext>
            </p:extLst>
          </p:nvPr>
        </p:nvGraphicFramePr>
        <p:xfrm>
          <a:off x="304800" y="1447800"/>
          <a:ext cx="8534400" cy="3992880"/>
        </p:xfrm>
        <a:graphic>
          <a:graphicData uri="http://schemas.openxmlformats.org/drawingml/2006/table">
            <a:tbl>
              <a:tblPr firstRow="1" bandRow="1">
                <a:tableStyleId>{F5AB1C69-6EDB-4FF4-983F-18BD219EF322}</a:tableStyleId>
              </a:tblPr>
              <a:tblGrid>
                <a:gridCol w="1905000">
                  <a:extLst>
                    <a:ext uri="{9D8B030D-6E8A-4147-A177-3AD203B41FA5}">
                      <a16:colId xmlns="" xmlns:a16="http://schemas.microsoft.com/office/drawing/2014/main" val="20000"/>
                    </a:ext>
                  </a:extLst>
                </a:gridCol>
                <a:gridCol w="2362200">
                  <a:extLst>
                    <a:ext uri="{9D8B030D-6E8A-4147-A177-3AD203B41FA5}">
                      <a16:colId xmlns="" xmlns:a16="http://schemas.microsoft.com/office/drawing/2014/main" val="20001"/>
                    </a:ext>
                  </a:extLst>
                </a:gridCol>
                <a:gridCol w="2133600">
                  <a:extLst>
                    <a:ext uri="{9D8B030D-6E8A-4147-A177-3AD203B41FA5}">
                      <a16:colId xmlns="" xmlns:a16="http://schemas.microsoft.com/office/drawing/2014/main" val="20002"/>
                    </a:ext>
                  </a:extLst>
                </a:gridCol>
                <a:gridCol w="2133600">
                  <a:extLst>
                    <a:ext uri="{9D8B030D-6E8A-4147-A177-3AD203B41FA5}">
                      <a16:colId xmlns="" xmlns:a16="http://schemas.microsoft.com/office/drawing/2014/main" val="20003"/>
                    </a:ext>
                  </a:extLst>
                </a:gridCol>
              </a:tblGrid>
              <a:tr h="1161261">
                <a:tc>
                  <a:txBody>
                    <a:bodyPr/>
                    <a:lstStyle/>
                    <a:p>
                      <a:pPr algn="ctr"/>
                      <a:endParaRPr lang="en-US" dirty="0"/>
                    </a:p>
                  </a:txBody>
                  <a:tcPr anchor="ctr">
                    <a:solidFill>
                      <a:srgbClr val="8F2A2A"/>
                    </a:solidFill>
                  </a:tcPr>
                </a:tc>
                <a:tc>
                  <a:txBody>
                    <a:bodyPr/>
                    <a:lstStyle/>
                    <a:p>
                      <a:pPr algn="ctr"/>
                      <a:r>
                        <a:rPr lang="en-US" sz="2200" b="1" dirty="0"/>
                        <a:t>Non-maintenance</a:t>
                      </a:r>
                    </a:p>
                    <a:p>
                      <a:pPr algn="ctr"/>
                      <a:r>
                        <a:rPr lang="en-US" sz="2200" b="1" dirty="0"/>
                        <a:t>Medication</a:t>
                      </a:r>
                    </a:p>
                    <a:p>
                      <a:pPr algn="ctr"/>
                      <a:r>
                        <a:rPr lang="en-US" sz="2000" b="0" dirty="0"/>
                        <a:t>(30-day supply)</a:t>
                      </a:r>
                    </a:p>
                  </a:txBody>
                  <a:tcPr anchor="ctr">
                    <a:solidFill>
                      <a:srgbClr val="8F2A2A"/>
                    </a:solidFill>
                  </a:tcPr>
                </a:tc>
                <a:tc>
                  <a:txBody>
                    <a:bodyPr/>
                    <a:lstStyle/>
                    <a:p>
                      <a:pPr algn="ctr"/>
                      <a:r>
                        <a:rPr lang="en-US" sz="2200" b="1" dirty="0"/>
                        <a:t>Maintenance Medication</a:t>
                      </a:r>
                      <a:endParaRPr lang="en-US" sz="2200" dirty="0"/>
                    </a:p>
                    <a:p>
                      <a:pPr algn="ctr"/>
                      <a:r>
                        <a:rPr lang="en-US" sz="2000" b="0" dirty="0"/>
                        <a:t>(30-day supply)</a:t>
                      </a:r>
                    </a:p>
                  </a:txBody>
                  <a:tcPr anchor="ctr">
                    <a:solidFill>
                      <a:srgbClr val="8F2A2A"/>
                    </a:solidFill>
                  </a:tcPr>
                </a:tc>
                <a:tc>
                  <a:txBody>
                    <a:bodyPr/>
                    <a:lstStyle/>
                    <a:p>
                      <a:pPr algn="ctr"/>
                      <a:r>
                        <a:rPr lang="en-US" sz="2200" b="1" dirty="0"/>
                        <a:t>New </a:t>
                      </a:r>
                      <a:r>
                        <a:rPr lang="en-US" sz="2200" b="1" u="sng" dirty="0"/>
                        <a:t>Retail </a:t>
                      </a:r>
                      <a:r>
                        <a:rPr lang="en-US" sz="2200" b="1" dirty="0"/>
                        <a:t>Pharmacy or Mail Order</a:t>
                      </a:r>
                      <a:endParaRPr lang="en-US" sz="2200" dirty="0"/>
                    </a:p>
                    <a:p>
                      <a:pPr algn="ctr"/>
                      <a:r>
                        <a:rPr lang="en-US" sz="2000" b="0" dirty="0"/>
                        <a:t>(90-day supply)</a:t>
                      </a:r>
                    </a:p>
                  </a:txBody>
                  <a:tcPr anchor="ctr">
                    <a:solidFill>
                      <a:srgbClr val="8F2A2A"/>
                    </a:solidFill>
                  </a:tcPr>
                </a:tc>
                <a:extLst>
                  <a:ext uri="{0D108BD9-81ED-4DB2-BD59-A6C34878D82A}">
                    <a16:rowId xmlns="" xmlns:a16="http://schemas.microsoft.com/office/drawing/2014/main" val="10000"/>
                  </a:ext>
                </a:extLst>
              </a:tr>
              <a:tr h="624840">
                <a:tc>
                  <a:txBody>
                    <a:bodyPr/>
                    <a:lstStyle/>
                    <a:p>
                      <a:pPr algn="ctr"/>
                      <a:r>
                        <a:rPr lang="en-US" sz="2800" b="1" dirty="0"/>
                        <a:t>Deductible</a:t>
                      </a:r>
                    </a:p>
                    <a:p>
                      <a:pPr algn="ctr"/>
                      <a:r>
                        <a:rPr lang="en-US" sz="1800" b="1" dirty="0"/>
                        <a:t>(plan year)</a:t>
                      </a:r>
                    </a:p>
                  </a:txBody>
                  <a:tcPr anchor="ctr">
                    <a:solidFill>
                      <a:schemeClr val="bg1">
                        <a:lumMod val="85000"/>
                      </a:schemeClr>
                    </a:solidFill>
                  </a:tcPr>
                </a:tc>
                <a:tc gridSpan="3">
                  <a:txBody>
                    <a:bodyPr/>
                    <a:lstStyle/>
                    <a:p>
                      <a:pPr algn="ctr"/>
                      <a:r>
                        <a:rPr lang="en-US" sz="2400" dirty="0"/>
                        <a:t>$50</a:t>
                      </a:r>
                    </a:p>
                  </a:txBody>
                  <a:tcPr anchor="ctr">
                    <a:solidFill>
                      <a:schemeClr val="bg1">
                        <a:lumMod val="85000"/>
                      </a:schemeClr>
                    </a:solidFill>
                  </a:tcPr>
                </a:tc>
                <a:tc hMerge="1">
                  <a:txBody>
                    <a:bodyPr/>
                    <a:lstStyle/>
                    <a:p>
                      <a:endParaRPr lang="en-US" dirty="0"/>
                    </a:p>
                  </a:txBody>
                  <a:tcPr/>
                </a:tc>
                <a:tc hMerge="1">
                  <a:txBody>
                    <a:bodyPr/>
                    <a:lstStyle/>
                    <a:p>
                      <a:endParaRPr lang="en-US" dirty="0"/>
                    </a:p>
                  </a:txBody>
                  <a:tcPr/>
                </a:tc>
                <a:extLst>
                  <a:ext uri="{0D108BD9-81ED-4DB2-BD59-A6C34878D82A}">
                    <a16:rowId xmlns="" xmlns:a16="http://schemas.microsoft.com/office/drawing/2014/main" val="10001"/>
                  </a:ext>
                </a:extLst>
              </a:tr>
              <a:tr h="617509">
                <a:tc>
                  <a:txBody>
                    <a:bodyPr/>
                    <a:lstStyle/>
                    <a:p>
                      <a:pPr algn="ctr"/>
                      <a:r>
                        <a:rPr lang="en-US" sz="2800" b="1" dirty="0"/>
                        <a:t>Tier</a:t>
                      </a:r>
                      <a:r>
                        <a:rPr lang="en-US" sz="2800" b="1" baseline="0" dirty="0"/>
                        <a:t> I</a:t>
                      </a:r>
                      <a:endParaRPr lang="en-US" sz="2800" b="1" dirty="0"/>
                    </a:p>
                  </a:txBody>
                  <a:tcPr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t>$10</a:t>
                      </a:r>
                    </a:p>
                  </a:txBody>
                  <a:tcPr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t>$10</a:t>
                      </a:r>
                    </a:p>
                  </a:txBody>
                  <a:tcPr anchor="ctr">
                    <a:solidFill>
                      <a:schemeClr val="bg1">
                        <a:lumMod val="95000"/>
                      </a:schemeClr>
                    </a:solidFill>
                  </a:tcPr>
                </a:tc>
                <a:tc>
                  <a:txBody>
                    <a:bodyPr/>
                    <a:lstStyle/>
                    <a:p>
                      <a:pPr algn="ctr"/>
                      <a:r>
                        <a:rPr lang="en-US" sz="2400" dirty="0"/>
                        <a:t>$30</a:t>
                      </a:r>
                    </a:p>
                  </a:txBody>
                  <a:tcPr anchor="ctr">
                    <a:solidFill>
                      <a:schemeClr val="bg1">
                        <a:lumMod val="95000"/>
                      </a:schemeClr>
                    </a:solidFill>
                  </a:tcPr>
                </a:tc>
                <a:extLst>
                  <a:ext uri="{0D108BD9-81ED-4DB2-BD59-A6C34878D82A}">
                    <a16:rowId xmlns="" xmlns:a16="http://schemas.microsoft.com/office/drawing/2014/main" val="10002"/>
                  </a:ext>
                </a:extLst>
              </a:tr>
              <a:tr h="550123">
                <a:tc>
                  <a:txBody>
                    <a:bodyPr/>
                    <a:lstStyle/>
                    <a:p>
                      <a:pPr algn="ctr"/>
                      <a:r>
                        <a:rPr lang="en-US" sz="2800" b="1" dirty="0"/>
                        <a:t>Tier II</a:t>
                      </a:r>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t>$35</a:t>
                      </a:r>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t>$45</a:t>
                      </a:r>
                    </a:p>
                  </a:txBody>
                  <a:tcPr anchor="ctr">
                    <a:solidFill>
                      <a:schemeClr val="bg1">
                        <a:lumMod val="85000"/>
                      </a:schemeClr>
                    </a:solidFill>
                  </a:tcPr>
                </a:tc>
                <a:tc>
                  <a:txBody>
                    <a:bodyPr/>
                    <a:lstStyle/>
                    <a:p>
                      <a:pPr algn="ctr"/>
                      <a:r>
                        <a:rPr lang="en-US" sz="2400" dirty="0"/>
                        <a:t>$105</a:t>
                      </a:r>
                    </a:p>
                  </a:txBody>
                  <a:tcPr anchor="ctr">
                    <a:solidFill>
                      <a:schemeClr val="bg1">
                        <a:lumMod val="85000"/>
                      </a:schemeClr>
                    </a:solidFill>
                  </a:tcPr>
                </a:tc>
                <a:extLst>
                  <a:ext uri="{0D108BD9-81ED-4DB2-BD59-A6C34878D82A}">
                    <a16:rowId xmlns="" xmlns:a16="http://schemas.microsoft.com/office/drawing/2014/main" val="10003"/>
                  </a:ext>
                </a:extLst>
              </a:tr>
              <a:tr h="630688">
                <a:tc>
                  <a:txBody>
                    <a:bodyPr/>
                    <a:lstStyle/>
                    <a:p>
                      <a:pPr algn="ctr"/>
                      <a:r>
                        <a:rPr lang="en-US" sz="2800" b="1" dirty="0"/>
                        <a:t>Tier III</a:t>
                      </a:r>
                    </a:p>
                  </a:txBody>
                  <a:tcPr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t>$60</a:t>
                      </a:r>
                    </a:p>
                  </a:txBody>
                  <a:tcPr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t>$75</a:t>
                      </a:r>
                    </a:p>
                  </a:txBody>
                  <a:tcPr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t>$180</a:t>
                      </a:r>
                    </a:p>
                  </a:txBody>
                  <a:tcPr anchor="ctr">
                    <a:solidFill>
                      <a:schemeClr val="bg1">
                        <a:lumMod val="95000"/>
                      </a:schemeClr>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609629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4572000" cy="1143000"/>
          </a:xfrm>
        </p:spPr>
        <p:txBody>
          <a:bodyPr/>
          <a:lstStyle/>
          <a:p>
            <a:r>
              <a:rPr lang="en-US" dirty="0"/>
              <a:t>Electronic Resources</a:t>
            </a:r>
          </a:p>
        </p:txBody>
      </p:sp>
      <p:pic>
        <p:nvPicPr>
          <p:cNvPr id="4" name="Picture 4" descr="P:\SPBD\Corporate Communications\Web\2014 Site\CF Images\thinkstock_84464456.jpg"/>
          <p:cNvPicPr>
            <a:picLocks noChangeAspect="1" noChangeArrowheads="1"/>
          </p:cNvPicPr>
          <p:nvPr/>
        </p:nvPicPr>
        <p:blipFill rotWithShape="1">
          <a:blip r:embed="rId3"/>
          <a:srcRect l="28990" r="31510" b="9890"/>
          <a:stretch/>
        </p:blipFill>
        <p:spPr bwMode="auto">
          <a:xfrm>
            <a:off x="4990971" y="-76200"/>
            <a:ext cx="4153029" cy="6248400"/>
          </a:xfrm>
          <a:prstGeom prst="rect">
            <a:avLst/>
          </a:prstGeom>
          <a:noFill/>
          <a:ln w="88900" cap="sq">
            <a:noFill/>
            <a:miter lim="800000"/>
            <a:headEnd/>
            <a:tailEnd/>
          </a:ln>
          <a:effectLst>
            <a:softEdge rad="12700"/>
          </a:effectLst>
          <a:extLst>
            <a:ext uri="{909E8E84-426E-40DD-AFC4-6F175D3DCCD1}">
              <a14:hiddenFill xmlns:a14="http://schemas.microsoft.com/office/drawing/2010/main">
                <a:solidFill>
                  <a:srgbClr val="FFFFFF"/>
                </a:solidFill>
              </a14:hiddenFill>
            </a:ext>
          </a:extLst>
        </p:spPr>
      </p:pic>
      <p:sp>
        <p:nvSpPr>
          <p:cNvPr id="9" name="Content Placeholder 8">
            <a:extLst>
              <a:ext uri="{FF2B5EF4-FFF2-40B4-BE49-F238E27FC236}">
                <a16:creationId xmlns="" xmlns:a16="http://schemas.microsoft.com/office/drawing/2014/main" id="{9E28D22D-B681-44A2-8102-3DA5250B7CBA}"/>
              </a:ext>
            </a:extLst>
          </p:cNvPr>
          <p:cNvSpPr>
            <a:spLocks noGrp="1"/>
          </p:cNvSpPr>
          <p:nvPr>
            <p:ph idx="1"/>
          </p:nvPr>
        </p:nvSpPr>
        <p:spPr>
          <a:xfrm>
            <a:off x="228600" y="1600200"/>
            <a:ext cx="4612640" cy="4525963"/>
          </a:xfrm>
        </p:spPr>
        <p:txBody>
          <a:bodyPr>
            <a:normAutofit/>
          </a:bodyPr>
          <a:lstStyle/>
          <a:p>
            <a:r>
              <a:rPr lang="en-US" sz="2600" dirty="0"/>
              <a:t>Through the Member Portal, you can:</a:t>
            </a:r>
          </a:p>
          <a:p>
            <a:pPr marL="285750" lvl="1">
              <a:lnSpc>
                <a:spcPct val="150000"/>
              </a:lnSpc>
            </a:pPr>
            <a:r>
              <a:rPr lang="en-US" sz="2000" dirty="0"/>
              <a:t>look up eligibility information,</a:t>
            </a:r>
          </a:p>
          <a:p>
            <a:pPr marL="285750" lvl="1">
              <a:lnSpc>
                <a:spcPct val="150000"/>
              </a:lnSpc>
            </a:pPr>
            <a:r>
              <a:rPr lang="en-US" sz="2000" dirty="0"/>
              <a:t>check claims status and EOBs</a:t>
            </a:r>
          </a:p>
          <a:p>
            <a:pPr marL="285750" lvl="1"/>
            <a:r>
              <a:rPr lang="en-US" sz="2000" dirty="0"/>
              <a:t>communicate with our Member Services Department in a secure environment.</a:t>
            </a:r>
          </a:p>
          <a:p>
            <a:r>
              <a:rPr lang="en-US" dirty="0"/>
              <a:t> </a:t>
            </a:r>
          </a:p>
          <a:p>
            <a:endParaRPr lang="en-US" dirty="0"/>
          </a:p>
        </p:txBody>
      </p:sp>
    </p:spTree>
    <p:extLst>
      <p:ext uri="{BB962C8B-B14F-4D97-AF65-F5344CB8AC3E}">
        <p14:creationId xmlns:p14="http://schemas.microsoft.com/office/powerpoint/2010/main" val="22648629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2198</TotalTime>
  <Words>1533</Words>
  <Application>Microsoft Office PowerPoint</Application>
  <PresentationFormat>On-screen Show (4:3)</PresentationFormat>
  <Paragraphs>136</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Customer Service is the Core of  Our Business</vt:lpstr>
      <vt:lpstr>Your Community First Network</vt:lpstr>
      <vt:lpstr>We’re Here to Help</vt:lpstr>
      <vt:lpstr>PowerPoint Presentation</vt:lpstr>
      <vt:lpstr>Benefits Overview (cont’d) </vt:lpstr>
      <vt:lpstr>PowerPoint Presentation</vt:lpstr>
      <vt:lpstr>Electronic Resources</vt:lpstr>
      <vt:lpstr>Electronic Resources (cont’d)</vt:lpstr>
      <vt:lpstr>Enhanced Vision Benefit</vt:lpstr>
      <vt:lpstr>Value-Added Benefits</vt:lpstr>
      <vt:lpstr>THANK YOU For more information, visit the our website at  www.cfhp-ers.com</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Bentancourt</dc:creator>
  <cp:lastModifiedBy>Cynthia De La Pena</cp:lastModifiedBy>
  <cp:revision>91</cp:revision>
  <cp:lastPrinted>2019-01-23T20:04:58Z</cp:lastPrinted>
  <dcterms:created xsi:type="dcterms:W3CDTF">2019-01-23T15:07:41Z</dcterms:created>
  <dcterms:modified xsi:type="dcterms:W3CDTF">2020-06-16T14:10:36Z</dcterms:modified>
</cp:coreProperties>
</file>